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686" r:id="rId3"/>
    <p:sldId id="702" r:id="rId4"/>
    <p:sldId id="731" r:id="rId5"/>
    <p:sldId id="734" r:id="rId6"/>
    <p:sldId id="732" r:id="rId7"/>
    <p:sldId id="688" r:id="rId8"/>
    <p:sldId id="689" r:id="rId9"/>
    <p:sldId id="765" r:id="rId10"/>
    <p:sldId id="690" r:id="rId11"/>
    <p:sldId id="693" r:id="rId12"/>
    <p:sldId id="698" r:id="rId13"/>
    <p:sldId id="701" r:id="rId14"/>
    <p:sldId id="724" r:id="rId15"/>
    <p:sldId id="699" r:id="rId16"/>
    <p:sldId id="771" r:id="rId17"/>
    <p:sldId id="768" r:id="rId18"/>
    <p:sldId id="769" r:id="rId19"/>
    <p:sldId id="772" r:id="rId20"/>
    <p:sldId id="766" r:id="rId21"/>
    <p:sldId id="770" r:id="rId22"/>
    <p:sldId id="767" r:id="rId23"/>
    <p:sldId id="700" r:id="rId24"/>
    <p:sldId id="725" r:id="rId25"/>
    <p:sldId id="624" r:id="rId26"/>
    <p:sldId id="625" r:id="rId27"/>
    <p:sldId id="726" r:id="rId28"/>
    <p:sldId id="730" r:id="rId29"/>
    <p:sldId id="742" r:id="rId30"/>
    <p:sldId id="74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A63D65-B8BE-43DE-869C-4D45FF53A502}" type="datetimeFigureOut">
              <a:rPr lang="en-US" smtClean="0"/>
              <a:t>2/15/2025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B11714-97C5-4936-9A6A-7EC81AE893A7}" type="slidenum">
              <a:rPr lang="en-US" smtClean="0"/>
              <a:t>‹#›</a:t>
            </a:fld>
            <a:endParaRPr lang="en-US"/>
          </a:p>
        </p:txBody>
      </p:sp>
    </p:spTree>
    <p:extLst>
      <p:ext uri="{BB962C8B-B14F-4D97-AF65-F5344CB8AC3E}">
        <p14:creationId xmlns:p14="http://schemas.microsoft.com/office/powerpoint/2010/main" val="3559130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ptos Narrow" panose="020B0004020202020204" pitchFamily="34" charset="0"/>
              </a:rPr>
              <a:t> I am further ordering the Secretary of Transportation (Secretary) and the Administrator of the Federal Aviation Administration (Administrator) to review all hiring decisions and changes to safety protocols made during the prior 4 years, and to take such corrective action as necessary to achieve uncompromised aviation safety, including the replacement of any individuals who do not meet qualification standards.  This review shall include a systematic assessment of any deterioration in hiring standards and aviation safety standards and   But the Biden Administration egregiously rejected merit-based hiring, requiring all executive departments and agencies to implement dangerous “diversity equity and inclusion” tactics, and specifically recruiting individuals with “severe intellectual” disabilities in the FAA.   protocols during the Biden Administration.... Consistent with the Presidential Memorandum of January 21, 2025, the Secretary and the Administrator shall take all actions necessary to reverse concerning safety and personnel trends during the prior 4 years, instill an unwavering commitment to aviation safety, and ensure that all Americans fly with peace of </a:t>
            </a:r>
            <a:r>
              <a:rPr lang="en-US" sz="1800" b="0" i="0" u="none" strike="noStrike" dirty="0" err="1">
                <a:solidFill>
                  <a:srgbClr val="000000"/>
                </a:solidFill>
                <a:effectLst/>
                <a:latin typeface="Aptos Narrow" panose="020B0004020202020204" pitchFamily="34" charset="0"/>
              </a:rPr>
              <a:t>mind.I</a:t>
            </a:r>
            <a:r>
              <a:rPr lang="en-US" sz="1800" b="0" i="0" u="none" strike="noStrike" dirty="0">
                <a:solidFill>
                  <a:srgbClr val="000000"/>
                </a:solidFill>
                <a:effectLst/>
                <a:latin typeface="Aptos Narrow" panose="020B0004020202020204" pitchFamily="34" charset="0"/>
              </a:rPr>
              <a:t> ordered an immediate return to merit-based recruitment, hiring, and promotion, elevating safety and ability as the paramount standard.  Yesterday’s devastating accident tragically underscores the need to elevate safety and competence as the priority of the FA</a:t>
            </a:r>
            <a:r>
              <a:rPr lang="en-US" dirty="0"/>
              <a:t> </a:t>
            </a:r>
          </a:p>
          <a:p>
            <a:endParaRPr lang="en-US" dirty="0"/>
          </a:p>
          <a:p>
            <a:r>
              <a:rPr lang="en-US" sz="1800" b="0" i="0" u="none" strike="noStrike" dirty="0">
                <a:solidFill>
                  <a:srgbClr val="000000"/>
                </a:solidFill>
                <a:effectLst/>
                <a:latin typeface="Aptos Narrow" panose="020B0004020202020204" pitchFamily="34" charset="0"/>
              </a:rPr>
              <a:t>Sec. 3.  Guidance on Supporting State-based K-12 Educational Choice.  Within 60 days of the date of this order, the Secretary of Education shall issue guidance regarding how States can use Federal formula funds to support K-12 educational choice initiatives.</a:t>
            </a:r>
            <a:br>
              <a:rPr lang="en-US" sz="1800" b="0" i="0" u="none" strike="noStrike" dirty="0">
                <a:solidFill>
                  <a:srgbClr val="000000"/>
                </a:solidFill>
                <a:effectLst/>
                <a:latin typeface="Aptos Narrow" panose="020B0004020202020204" pitchFamily="34" charset="0"/>
              </a:rPr>
            </a:br>
            <a:br>
              <a:rPr lang="en-US" sz="1800" b="0" i="0" u="none" strike="noStrike" dirty="0">
                <a:solidFill>
                  <a:srgbClr val="000000"/>
                </a:solidFill>
                <a:effectLst/>
                <a:latin typeface="Aptos Narrow" panose="020B0004020202020204" pitchFamily="34" charset="0"/>
              </a:rPr>
            </a:br>
            <a:r>
              <a:rPr lang="en-US" sz="1800" b="0" i="0" u="none" strike="noStrike" dirty="0">
                <a:solidFill>
                  <a:srgbClr val="000000"/>
                </a:solidFill>
                <a:effectLst/>
                <a:latin typeface="Aptos Narrow" panose="020B0004020202020204" pitchFamily="34" charset="0"/>
              </a:rPr>
              <a:t>Sec. 4.  Encouraging Education Freedom through Discretionary Grant Programs.  (a)  The Secretary of Education shall include education freedom as a priority in discretionary grant programs, as appropriate and consistent with applicable law. </a:t>
            </a:r>
            <a:br>
              <a:rPr lang="en-US" sz="1800" b="0" i="0" u="none" strike="noStrike" dirty="0">
                <a:solidFill>
                  <a:srgbClr val="000000"/>
                </a:solidFill>
                <a:effectLst/>
                <a:latin typeface="Aptos Narrow" panose="020B0004020202020204" pitchFamily="34" charset="0"/>
              </a:rPr>
            </a:br>
            <a:r>
              <a:rPr lang="en-US" sz="1800" b="0" i="0" u="none" strike="noStrike" dirty="0">
                <a:solidFill>
                  <a:srgbClr val="000000"/>
                </a:solidFill>
                <a:effectLst/>
                <a:latin typeface="Aptos Narrow" panose="020B0004020202020204" pitchFamily="34" charset="0"/>
              </a:rPr>
              <a:t>(b)  Within 90 days of the date of this order, the Secretary of Labor and the Secretary of Education shall review their respective discretionary grant programs and each submit a plan to the President, through the Assistant to the President for Domestic Policy, that identifies, evaluates, and makes recommendations regarding using relevant discretionary grant programs to expand education freedom for America’s families and teachers. </a:t>
            </a:r>
            <a:br>
              <a:rPr lang="en-US" sz="1800" b="0" i="0" u="none" strike="noStrike" dirty="0">
                <a:solidFill>
                  <a:srgbClr val="000000"/>
                </a:solidFill>
                <a:effectLst/>
                <a:latin typeface="Aptos Narrow" panose="020B0004020202020204" pitchFamily="34" charset="0"/>
              </a:rPr>
            </a:br>
            <a:br>
              <a:rPr lang="en-US" sz="1800" b="0" i="0" u="none" strike="noStrike" dirty="0">
                <a:solidFill>
                  <a:srgbClr val="000000"/>
                </a:solidFill>
                <a:effectLst/>
                <a:latin typeface="Aptos Narrow" panose="020B0004020202020204" pitchFamily="34" charset="0"/>
              </a:rPr>
            </a:br>
            <a:r>
              <a:rPr lang="en-US" sz="1800" b="0" i="0" u="none" strike="noStrike" dirty="0">
                <a:solidFill>
                  <a:srgbClr val="000000"/>
                </a:solidFill>
                <a:effectLst/>
                <a:latin typeface="Aptos Narrow" panose="020B0004020202020204" pitchFamily="34" charset="0"/>
              </a:rPr>
              <a:t>Sec. 5.  Expanding Opportunities for Low-Income, Working Families.  Within 90 days of the date of this order, the Secretary of Health and Human Services shall issue guidance regarding whether and how States receiving block grants for families and children from the Department, including the Child Care and Development Block Grant (CCDGB), can use them to expand educational choice and support families who choose educational alternatives to governmental entities, including private and faith-based options.</a:t>
            </a:r>
            <a:br>
              <a:rPr lang="en-US" sz="1800" b="0" i="0" u="none" strike="noStrike" dirty="0">
                <a:solidFill>
                  <a:srgbClr val="000000"/>
                </a:solidFill>
                <a:effectLst/>
                <a:latin typeface="Aptos Narrow" panose="020B0004020202020204" pitchFamily="34" charset="0"/>
              </a:rPr>
            </a:br>
            <a:br>
              <a:rPr lang="en-US" sz="1800" b="0" i="0" u="none" strike="noStrike" dirty="0">
                <a:solidFill>
                  <a:srgbClr val="000000"/>
                </a:solidFill>
                <a:effectLst/>
                <a:latin typeface="Aptos Narrow" panose="020B0004020202020204" pitchFamily="34" charset="0"/>
              </a:rPr>
            </a:br>
            <a:r>
              <a:rPr lang="en-US" sz="1800" b="0" i="0" u="none" strike="noStrike" dirty="0">
                <a:solidFill>
                  <a:srgbClr val="000000"/>
                </a:solidFill>
                <a:effectLst/>
                <a:latin typeface="Aptos Narrow" panose="020B0004020202020204" pitchFamily="34" charset="0"/>
              </a:rPr>
              <a:t>Sec. 6.  Helping Military Families.  Within 90 days of the date of this order, the Secretary of Defense shall review any available mechanisms under which military-connected families may use funds from the Department of Defense to attend schools of their choice, including private, faith-based, or public charter schools, and submit a plan to the President describing such mechanisms and the steps that would be necessary to implement them beginning in the 2025-26 school year.</a:t>
            </a:r>
            <a:br>
              <a:rPr lang="en-US" sz="1800" b="0" i="0" u="none" strike="noStrike" dirty="0">
                <a:solidFill>
                  <a:srgbClr val="000000"/>
                </a:solidFill>
                <a:effectLst/>
                <a:latin typeface="Aptos Narrow" panose="020B0004020202020204" pitchFamily="34" charset="0"/>
              </a:rPr>
            </a:br>
            <a:br>
              <a:rPr lang="en-US" sz="1800" b="0" i="0" u="none" strike="noStrike" dirty="0">
                <a:solidFill>
                  <a:srgbClr val="000000"/>
                </a:solidFill>
                <a:effectLst/>
                <a:latin typeface="Aptos Narrow" panose="020B0004020202020204" pitchFamily="34" charset="0"/>
              </a:rPr>
            </a:br>
            <a:r>
              <a:rPr lang="en-US" sz="1800" b="0" i="0" u="none" strike="noStrike" dirty="0">
                <a:solidFill>
                  <a:srgbClr val="000000"/>
                </a:solidFill>
                <a:effectLst/>
                <a:latin typeface="Aptos Narrow" panose="020B0004020202020204" pitchFamily="34" charset="0"/>
              </a:rPr>
              <a:t>Sec. 7.  Helping Children Eligible for Bureau of Indian Education (BIE) Schools.  Within 90 days of the date of this order, the Secretary of the Interior shall review any available mechanisms under which families of students eligible to attend BIE schools may use their Federal funding for educational options of their choice, including private, faith-based, or public charter schools, and submit a plan to the President describing such mechanisms and the steps that would be necessary to implement them for the 2025-26 school year.  The Secretary shall report on the current performance of BIE schools and identify educational options in nearby areas.  </a:t>
            </a:r>
            <a:br>
              <a:rPr lang="en-US" sz="1800" b="0" i="0" u="none" strike="noStrike" dirty="0">
                <a:solidFill>
                  <a:srgbClr val="000000"/>
                </a:solidFill>
                <a:effectLst/>
                <a:latin typeface="Aptos Narrow" panose="020B0004020202020204" pitchFamily="34" charset="0"/>
              </a:rPr>
            </a:br>
            <a:br>
              <a:rPr lang="en-US" sz="1800" b="0" i="0" u="none" strike="noStrike" dirty="0">
                <a:solidFill>
                  <a:srgbClr val="000000"/>
                </a:solidFill>
                <a:effectLst/>
                <a:latin typeface="Aptos Narrow" panose="020B0004020202020204" pitchFamily="34" charset="0"/>
              </a:rPr>
            </a:br>
            <a:r>
              <a:rPr lang="en-US" sz="1800" b="0" i="0" u="none" strike="noStrike" dirty="0">
                <a:solidFill>
                  <a:srgbClr val="000000"/>
                </a:solidFill>
                <a:effectLst/>
                <a:latin typeface="Aptos Narrow" panose="020B0004020202020204" pitchFamily="34" charset="0"/>
              </a:rPr>
              <a:t>Sec. 8.  General Provisions.  (a)  Nothing in this order shall be construed to impair or otherwise affect:</a:t>
            </a:r>
            <a:br>
              <a:rPr lang="en-US" sz="1800" b="0" i="0" u="none" strike="noStrike" dirty="0">
                <a:solidFill>
                  <a:srgbClr val="000000"/>
                </a:solidFill>
                <a:effectLst/>
                <a:latin typeface="Aptos Narrow" panose="020B0004020202020204" pitchFamily="34" charset="0"/>
              </a:rPr>
            </a:br>
            <a:r>
              <a:rPr lang="en-US" sz="1800" b="0" i="0" u="none" strike="noStrike" dirty="0">
                <a:solidFill>
                  <a:srgbClr val="000000"/>
                </a:solidFill>
                <a:effectLst/>
                <a:latin typeface="Aptos Narrow" panose="020B0004020202020204" pitchFamily="34" charset="0"/>
              </a:rPr>
              <a:t>(i)   the authority granted by law to an executive department or agency, or the head thereof; or</a:t>
            </a:r>
            <a:br>
              <a:rPr lang="en-US" sz="1800" b="0" i="0" u="none" strike="noStrike" dirty="0">
                <a:solidFill>
                  <a:srgbClr val="000000"/>
                </a:solidFill>
                <a:effectLst/>
                <a:latin typeface="Aptos Narrow" panose="020B0004020202020204" pitchFamily="34" charset="0"/>
              </a:rPr>
            </a:br>
            <a:r>
              <a:rPr lang="en-US" sz="1800" b="0" i="0" u="none" strike="noStrike" dirty="0">
                <a:solidFill>
                  <a:srgbClr val="000000"/>
                </a:solidFill>
                <a:effectLst/>
                <a:latin typeface="Aptos Narrow" panose="020B0004020202020204" pitchFamily="34" charset="0"/>
              </a:rPr>
              <a:t>(ii)  the functions of the Director of the Office of Management and Budget relating to budgetary, administrative, or legislative proposals.</a:t>
            </a:r>
            <a:br>
              <a:rPr lang="en-US" sz="1800" b="0" i="0" u="none" strike="noStrike" dirty="0">
                <a:solidFill>
                  <a:srgbClr val="000000"/>
                </a:solidFill>
                <a:effectLst/>
                <a:latin typeface="Aptos Narrow" panose="020B0004020202020204" pitchFamily="34" charset="0"/>
              </a:rPr>
            </a:br>
            <a:r>
              <a:rPr lang="en-US" sz="1800" b="0" i="0" u="none" strike="noStrike" dirty="0">
                <a:solidFill>
                  <a:srgbClr val="000000"/>
                </a:solidFill>
                <a:effectLst/>
                <a:latin typeface="Aptos Narrow" panose="020B0004020202020204" pitchFamily="34" charset="0"/>
              </a:rPr>
              <a:t>(b)  This order shall be implemented consistent with applicable law and subject to the availability of appropriations.</a:t>
            </a:r>
            <a:br>
              <a:rPr lang="en-US" sz="1800" b="0" i="0" u="none" strike="noStrike" dirty="0">
                <a:solidFill>
                  <a:srgbClr val="000000"/>
                </a:solidFill>
                <a:effectLst/>
                <a:latin typeface="Aptos Narrow" panose="020B0004020202020204" pitchFamily="34" charset="0"/>
              </a:rPr>
            </a:br>
            <a:r>
              <a:rPr lang="en-US" sz="1800" b="0" i="0" u="none" strike="noStrike" dirty="0">
                <a:solidFill>
                  <a:srgbClr val="000000"/>
                </a:solidFill>
                <a:effectLst/>
                <a:latin typeface="Aptos Narrow" panose="020B0004020202020204" pitchFamily="34" charset="0"/>
              </a:rPr>
              <a:t>(c)  This order is not intended to, and does not, create any right or benefit, substantive or procedural, enforceable at law or in equity by any party against the United States, its departments, agencies, or entities, its officers, employees, or agents, or any other person.</a:t>
            </a:r>
            <a:r>
              <a:rPr lang="en-US" dirty="0"/>
              <a:t> </a:t>
            </a:r>
          </a:p>
        </p:txBody>
      </p:sp>
      <p:sp>
        <p:nvSpPr>
          <p:cNvPr id="4" name="Slide Number Placeholder 3"/>
          <p:cNvSpPr>
            <a:spLocks noGrp="1"/>
          </p:cNvSpPr>
          <p:nvPr>
            <p:ph type="sldNum" sz="quarter" idx="5"/>
          </p:nvPr>
        </p:nvSpPr>
        <p:spPr/>
        <p:txBody>
          <a:bodyPr/>
          <a:lstStyle/>
          <a:p>
            <a:fld id="{B87997C3-E24A-4AC1-A07E-07814FAFFFFC}" type="slidenum">
              <a:rPr lang="en-US" smtClean="0"/>
              <a:t>7</a:t>
            </a:fld>
            <a:endParaRPr lang="en-US"/>
          </a:p>
        </p:txBody>
      </p:sp>
    </p:spTree>
    <p:extLst>
      <p:ext uri="{BB962C8B-B14F-4D97-AF65-F5344CB8AC3E}">
        <p14:creationId xmlns:p14="http://schemas.microsoft.com/office/powerpoint/2010/main" val="581531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0955E-5BAF-37E0-3478-71B06E50D8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F860E9-0EA5-8233-F039-97704B19D3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CFD192-5EB0-3369-7D76-77D706BD2157}"/>
              </a:ext>
            </a:extLst>
          </p:cNvPr>
          <p:cNvSpPr>
            <a:spLocks noGrp="1"/>
          </p:cNvSpPr>
          <p:nvPr>
            <p:ph type="body" idx="1"/>
          </p:nvPr>
        </p:nvSpPr>
        <p:spPr/>
        <p:txBody>
          <a:bodyPr/>
          <a:lstStyle/>
          <a:p>
            <a:r>
              <a:rPr lang="en-US" dirty="0"/>
              <a:t>All new rules need approval from post-January 20, 2025 department/agency heads before issuance, though this power can be delegated and the OMB Director can exempt emergency cases or urgent deadlines.</a:t>
            </a:r>
          </a:p>
          <a:p>
            <a:r>
              <a:rPr lang="en-US" dirty="0"/>
              <a:t>Rules sent to the Federal Register but not yet published must be withdrawn for review, with same emergency exceptions applying.</a:t>
            </a:r>
          </a:p>
          <a:p>
            <a:r>
              <a:rPr lang="en-US" dirty="0"/>
              <a:t>Published or issued but not-yet-effective rules should undergo 60-day postponement for review, during which agencies can open comment periods and reassess petitions; further delays possible if needed.</a:t>
            </a:r>
          </a:p>
          <a:p>
            <a:r>
              <a:rPr lang="en-US" dirty="0"/>
              <a:t>After the 60-day review, rules without substantial questions need no action, while those raising concerns require OMB Director consultation.</a:t>
            </a:r>
          </a:p>
          <a:p>
            <a:r>
              <a:rPr lang="en-US" dirty="0"/>
              <a:t>"Rule" includes traditional rules (5 USC 551(4)), regulatory actions (EO 12866), guidance documents (EO 13891), notices of inquiry, advance notices, and agency statements of general applicability.</a:t>
            </a:r>
          </a:p>
          <a:p>
            <a:r>
              <a:rPr lang="en-US" dirty="0"/>
              <a:t>OMB Director oversees implementation, handles all related communications, and can review/act on pending Paperwork Reduction Act information collections.</a:t>
            </a:r>
          </a:p>
          <a:p>
            <a:r>
              <a:rPr lang="en-US" dirty="0"/>
              <a:t>Memorandum may be modified if pre-January 20, 2025 actions are found undermining its purpose; must be implemented within legal bounds.</a:t>
            </a:r>
          </a:p>
          <a:p>
            <a:r>
              <a:rPr lang="en-US" dirty="0"/>
              <a:t> </a:t>
            </a:r>
            <a:r>
              <a:rPr lang="en-US" dirty="0" err="1"/>
              <a:t>CopyRetryClaude</a:t>
            </a:r>
            <a:r>
              <a:rPr lang="en-US" dirty="0"/>
              <a:t> can make mistakes. Please double-check </a:t>
            </a:r>
            <a:r>
              <a:rPr lang="en-US" dirty="0" err="1"/>
              <a:t>responses.https</a:t>
            </a:r>
            <a:r>
              <a:rPr lang="en-US" dirty="0"/>
              <a:t>://www.whitehouse.gov/presidential-actions/2025/01/regulatory-freeze-pending-review/</a:t>
            </a:r>
          </a:p>
        </p:txBody>
      </p:sp>
      <p:sp>
        <p:nvSpPr>
          <p:cNvPr id="4" name="Slide Number Placeholder 3">
            <a:extLst>
              <a:ext uri="{FF2B5EF4-FFF2-40B4-BE49-F238E27FC236}">
                <a16:creationId xmlns:a16="http://schemas.microsoft.com/office/drawing/2014/main" id="{DA768F3E-17C2-5EEE-E62A-B0CA47A82596}"/>
              </a:ext>
            </a:extLst>
          </p:cNvPr>
          <p:cNvSpPr>
            <a:spLocks noGrp="1"/>
          </p:cNvSpPr>
          <p:nvPr>
            <p:ph type="sldNum" sz="quarter" idx="5"/>
          </p:nvPr>
        </p:nvSpPr>
        <p:spPr/>
        <p:txBody>
          <a:bodyPr/>
          <a:lstStyle/>
          <a:p>
            <a:fld id="{B87997C3-E24A-4AC1-A07E-07814FAFFFFC}" type="slidenum">
              <a:rPr lang="en-US" smtClean="0"/>
              <a:t>16</a:t>
            </a:fld>
            <a:endParaRPr lang="en-US"/>
          </a:p>
        </p:txBody>
      </p:sp>
    </p:spTree>
    <p:extLst>
      <p:ext uri="{BB962C8B-B14F-4D97-AF65-F5344CB8AC3E}">
        <p14:creationId xmlns:p14="http://schemas.microsoft.com/office/powerpoint/2010/main" val="3536287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B0285-8456-53C1-D84D-C260C52A65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C4222E-C565-6B48-A0C7-4015331DA3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C5D66-4437-7F5B-D6E9-57785405DCEE}"/>
              </a:ext>
            </a:extLst>
          </p:cNvPr>
          <p:cNvSpPr>
            <a:spLocks noGrp="1"/>
          </p:cNvSpPr>
          <p:nvPr>
            <p:ph type="body" idx="1"/>
          </p:nvPr>
        </p:nvSpPr>
        <p:spPr/>
        <p:txBody>
          <a:bodyPr/>
          <a:lstStyle/>
          <a:p>
            <a:r>
              <a:rPr lang="en-US" dirty="0"/>
              <a:t>All new rules need approval from post-January 20, 2025 department/agency heads before issuance, though this power can be delegated and the OMB Director can exempt emergency cases or urgent deadlines.</a:t>
            </a:r>
          </a:p>
          <a:p>
            <a:r>
              <a:rPr lang="en-US" dirty="0"/>
              <a:t>Rules sent to the Federal Register but not yet published must be withdrawn for review, with same emergency exceptions applying.</a:t>
            </a:r>
          </a:p>
          <a:p>
            <a:r>
              <a:rPr lang="en-US" dirty="0"/>
              <a:t>Published or issued but not-yet-effective rules should undergo 60-day postponement for review, during which agencies can open comment periods and reassess petitions; further delays possible if needed.</a:t>
            </a:r>
          </a:p>
          <a:p>
            <a:r>
              <a:rPr lang="en-US" dirty="0"/>
              <a:t>After the 60-day review, rules without substantial questions need no action, while those raising concerns require OMB Director consultation.</a:t>
            </a:r>
          </a:p>
          <a:p>
            <a:r>
              <a:rPr lang="en-US" dirty="0"/>
              <a:t>"Rule" includes traditional rules (5 USC 551(4)), regulatory actions (EO 12866), guidance documents (EO 13891), notices of inquiry, advance notices, and agency statements of general applicability.</a:t>
            </a:r>
          </a:p>
          <a:p>
            <a:r>
              <a:rPr lang="en-US" dirty="0"/>
              <a:t>OMB Director oversees implementation, handles all related communications, and can review/act on pending Paperwork Reduction Act information collections.</a:t>
            </a:r>
          </a:p>
          <a:p>
            <a:r>
              <a:rPr lang="en-US" dirty="0"/>
              <a:t>Memorandum may be modified if pre-January 20, 2025 actions are found undermining its purpose; must be implemented within legal bounds.</a:t>
            </a:r>
          </a:p>
          <a:p>
            <a:r>
              <a:rPr lang="en-US" dirty="0"/>
              <a:t> </a:t>
            </a:r>
            <a:r>
              <a:rPr lang="en-US" dirty="0" err="1"/>
              <a:t>CopyRetryClaude</a:t>
            </a:r>
            <a:r>
              <a:rPr lang="en-US" dirty="0"/>
              <a:t> can make mistakes. Please double-check </a:t>
            </a:r>
            <a:r>
              <a:rPr lang="en-US" dirty="0" err="1"/>
              <a:t>responses.https</a:t>
            </a:r>
            <a:r>
              <a:rPr lang="en-US" dirty="0"/>
              <a:t>://www.whitehouse.gov/presidential-actions/2025/01/regulatory-freeze-pending-review/</a:t>
            </a:r>
          </a:p>
        </p:txBody>
      </p:sp>
      <p:sp>
        <p:nvSpPr>
          <p:cNvPr id="4" name="Slide Number Placeholder 3">
            <a:extLst>
              <a:ext uri="{FF2B5EF4-FFF2-40B4-BE49-F238E27FC236}">
                <a16:creationId xmlns:a16="http://schemas.microsoft.com/office/drawing/2014/main" id="{5798CDDD-FC78-CF3F-4227-37D7C6034727}"/>
              </a:ext>
            </a:extLst>
          </p:cNvPr>
          <p:cNvSpPr>
            <a:spLocks noGrp="1"/>
          </p:cNvSpPr>
          <p:nvPr>
            <p:ph type="sldNum" sz="quarter" idx="5"/>
          </p:nvPr>
        </p:nvSpPr>
        <p:spPr/>
        <p:txBody>
          <a:bodyPr/>
          <a:lstStyle/>
          <a:p>
            <a:fld id="{B87997C3-E24A-4AC1-A07E-07814FAFFFFC}" type="slidenum">
              <a:rPr lang="en-US" smtClean="0"/>
              <a:t>17</a:t>
            </a:fld>
            <a:endParaRPr lang="en-US"/>
          </a:p>
        </p:txBody>
      </p:sp>
    </p:spTree>
    <p:extLst>
      <p:ext uri="{BB962C8B-B14F-4D97-AF65-F5344CB8AC3E}">
        <p14:creationId xmlns:p14="http://schemas.microsoft.com/office/powerpoint/2010/main" val="2202442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1EB61-3AD1-CD08-9466-44B473F353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64279C-8EF6-0AB0-D6A1-D7B377D7DA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7C49E8-D7D7-E553-44DB-318DE215F1A2}"/>
              </a:ext>
            </a:extLst>
          </p:cNvPr>
          <p:cNvSpPr>
            <a:spLocks noGrp="1"/>
          </p:cNvSpPr>
          <p:nvPr>
            <p:ph type="body" idx="1"/>
          </p:nvPr>
        </p:nvSpPr>
        <p:spPr/>
        <p:txBody>
          <a:bodyPr/>
          <a:lstStyle/>
          <a:p>
            <a:r>
              <a:rPr lang="en-US" dirty="0"/>
              <a:t>All new rules need approval from post-January 20, 2025 department/agency heads before issuance, though this power can be delegated and the OMB Director can exempt emergency cases or urgent deadlines.</a:t>
            </a:r>
          </a:p>
          <a:p>
            <a:r>
              <a:rPr lang="en-US" dirty="0"/>
              <a:t>Rules sent to the Federal Register but not yet published must be withdrawn for review, with same emergency exceptions applying.</a:t>
            </a:r>
          </a:p>
          <a:p>
            <a:r>
              <a:rPr lang="en-US" dirty="0"/>
              <a:t>Published or issued but not-yet-effective rules should undergo 60-day postponement for review, during which agencies can open comment periods and reassess petitions; further delays possible if needed.</a:t>
            </a:r>
          </a:p>
          <a:p>
            <a:r>
              <a:rPr lang="en-US" dirty="0"/>
              <a:t>After the 60-day review, rules without substantial questions need no action, while those raising concerns require OMB Director consultation.</a:t>
            </a:r>
          </a:p>
          <a:p>
            <a:r>
              <a:rPr lang="en-US" dirty="0"/>
              <a:t>"Rule" includes traditional rules (5 USC 551(4)), regulatory actions (EO 12866), guidance documents (EO 13891), notices of inquiry, advance notices, and agency statements of general applicability.</a:t>
            </a:r>
          </a:p>
          <a:p>
            <a:r>
              <a:rPr lang="en-US" dirty="0"/>
              <a:t>OMB Director oversees implementation, handles all related communications, and can review/act on pending Paperwork Reduction Act information collections.</a:t>
            </a:r>
          </a:p>
          <a:p>
            <a:r>
              <a:rPr lang="en-US" dirty="0"/>
              <a:t>Memorandum may be modified if pre-January 20, 2025 actions are found undermining its purpose; must be implemented within legal bounds.</a:t>
            </a:r>
          </a:p>
          <a:p>
            <a:r>
              <a:rPr lang="en-US" dirty="0"/>
              <a:t> </a:t>
            </a:r>
            <a:r>
              <a:rPr lang="en-US" dirty="0" err="1"/>
              <a:t>CopyRetryClaude</a:t>
            </a:r>
            <a:r>
              <a:rPr lang="en-US" dirty="0"/>
              <a:t> can make mistakes. Please double-check </a:t>
            </a:r>
            <a:r>
              <a:rPr lang="en-US" dirty="0" err="1"/>
              <a:t>responses.https</a:t>
            </a:r>
            <a:r>
              <a:rPr lang="en-US" dirty="0"/>
              <a:t>://www.whitehouse.gov/presidential-actions/2025/01/regulatory-freeze-pending-review/</a:t>
            </a:r>
          </a:p>
        </p:txBody>
      </p:sp>
      <p:sp>
        <p:nvSpPr>
          <p:cNvPr id="4" name="Slide Number Placeholder 3">
            <a:extLst>
              <a:ext uri="{FF2B5EF4-FFF2-40B4-BE49-F238E27FC236}">
                <a16:creationId xmlns:a16="http://schemas.microsoft.com/office/drawing/2014/main" id="{9496C9B4-E7A0-4C21-5472-E24D1B2DE3AD}"/>
              </a:ext>
            </a:extLst>
          </p:cNvPr>
          <p:cNvSpPr>
            <a:spLocks noGrp="1"/>
          </p:cNvSpPr>
          <p:nvPr>
            <p:ph type="sldNum" sz="quarter" idx="5"/>
          </p:nvPr>
        </p:nvSpPr>
        <p:spPr/>
        <p:txBody>
          <a:bodyPr/>
          <a:lstStyle/>
          <a:p>
            <a:fld id="{B87997C3-E24A-4AC1-A07E-07814FAFFFFC}" type="slidenum">
              <a:rPr lang="en-US" smtClean="0"/>
              <a:t>18</a:t>
            </a:fld>
            <a:endParaRPr lang="en-US"/>
          </a:p>
        </p:txBody>
      </p:sp>
    </p:spTree>
    <p:extLst>
      <p:ext uri="{BB962C8B-B14F-4D97-AF65-F5344CB8AC3E}">
        <p14:creationId xmlns:p14="http://schemas.microsoft.com/office/powerpoint/2010/main" val="1930922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77622-3120-C314-1A9F-8EEC1FB478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57182-2A31-81E5-A694-D803AB1AF1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F83BF0-8720-49B8-0745-E17A82FD353E}"/>
              </a:ext>
            </a:extLst>
          </p:cNvPr>
          <p:cNvSpPr>
            <a:spLocks noGrp="1"/>
          </p:cNvSpPr>
          <p:nvPr>
            <p:ph type="body" idx="1"/>
          </p:nvPr>
        </p:nvSpPr>
        <p:spPr/>
        <p:txBody>
          <a:bodyPr/>
          <a:lstStyle/>
          <a:p>
            <a:r>
              <a:rPr lang="en-US" dirty="0"/>
              <a:t>All new rules need approval from post-January 20, 2025 department/agency heads before issuance, though this power can be delegated and the OMB Director can exempt emergency cases or urgent deadlines.</a:t>
            </a:r>
          </a:p>
          <a:p>
            <a:r>
              <a:rPr lang="en-US" dirty="0"/>
              <a:t>Rules sent to the Federal Register but not yet published must be withdrawn for review, with same emergency exceptions applying.</a:t>
            </a:r>
          </a:p>
          <a:p>
            <a:r>
              <a:rPr lang="en-US" dirty="0"/>
              <a:t>Published or issued but not-yet-effective rules should undergo 60-day postponement for review, during which agencies can open comment periods and reassess petitions; further delays possible if needed.</a:t>
            </a:r>
          </a:p>
          <a:p>
            <a:r>
              <a:rPr lang="en-US" dirty="0"/>
              <a:t>After the 60-day review, rules without substantial questions need no action, while those raising concerns require OMB Director consultation.</a:t>
            </a:r>
          </a:p>
          <a:p>
            <a:r>
              <a:rPr lang="en-US" dirty="0"/>
              <a:t>"Rule" includes traditional rules (5 USC 551(4)), regulatory actions (EO 12866), guidance documents (EO 13891), notices of inquiry, advance notices, and agency statements of general applicability.</a:t>
            </a:r>
          </a:p>
          <a:p>
            <a:r>
              <a:rPr lang="en-US" dirty="0"/>
              <a:t>OMB Director oversees implementation, handles all related communications, and can review/act on pending Paperwork Reduction Act information collections.</a:t>
            </a:r>
          </a:p>
          <a:p>
            <a:r>
              <a:rPr lang="en-US" dirty="0"/>
              <a:t>Memorandum may be modified if pre-January 20, 2025 actions are found undermining its purpose; must be implemented within legal bounds.</a:t>
            </a:r>
          </a:p>
          <a:p>
            <a:r>
              <a:rPr lang="en-US" dirty="0"/>
              <a:t> </a:t>
            </a:r>
            <a:r>
              <a:rPr lang="en-US" dirty="0" err="1"/>
              <a:t>CopyRetryClaude</a:t>
            </a:r>
            <a:r>
              <a:rPr lang="en-US" dirty="0"/>
              <a:t> can make mistakes. Please double-check </a:t>
            </a:r>
            <a:r>
              <a:rPr lang="en-US" dirty="0" err="1"/>
              <a:t>responses.https</a:t>
            </a:r>
            <a:r>
              <a:rPr lang="en-US" dirty="0"/>
              <a:t>://www.whitehouse.gov/presidential-actions/2025/01/regulatory-freeze-pending-review/</a:t>
            </a:r>
          </a:p>
        </p:txBody>
      </p:sp>
      <p:sp>
        <p:nvSpPr>
          <p:cNvPr id="4" name="Slide Number Placeholder 3">
            <a:extLst>
              <a:ext uri="{FF2B5EF4-FFF2-40B4-BE49-F238E27FC236}">
                <a16:creationId xmlns:a16="http://schemas.microsoft.com/office/drawing/2014/main" id="{700BCBAE-DE7E-2FE1-DB34-10F57B88F9D9}"/>
              </a:ext>
            </a:extLst>
          </p:cNvPr>
          <p:cNvSpPr>
            <a:spLocks noGrp="1"/>
          </p:cNvSpPr>
          <p:nvPr>
            <p:ph type="sldNum" sz="quarter" idx="5"/>
          </p:nvPr>
        </p:nvSpPr>
        <p:spPr/>
        <p:txBody>
          <a:bodyPr/>
          <a:lstStyle/>
          <a:p>
            <a:fld id="{B87997C3-E24A-4AC1-A07E-07814FAFFFFC}" type="slidenum">
              <a:rPr lang="en-US" smtClean="0"/>
              <a:t>19</a:t>
            </a:fld>
            <a:endParaRPr lang="en-US"/>
          </a:p>
        </p:txBody>
      </p:sp>
    </p:spTree>
    <p:extLst>
      <p:ext uri="{BB962C8B-B14F-4D97-AF65-F5344CB8AC3E}">
        <p14:creationId xmlns:p14="http://schemas.microsoft.com/office/powerpoint/2010/main" val="3266063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0F7D1-7D8D-43DB-06A3-C500B44492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5E6338-3D66-CAE7-3646-3BF264E15D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7E0918-A25E-C60E-BFA5-07E9242266E2}"/>
              </a:ext>
            </a:extLst>
          </p:cNvPr>
          <p:cNvSpPr>
            <a:spLocks noGrp="1"/>
          </p:cNvSpPr>
          <p:nvPr>
            <p:ph type="body" idx="1"/>
          </p:nvPr>
        </p:nvSpPr>
        <p:spPr/>
        <p:txBody>
          <a:bodyPr/>
          <a:lstStyle/>
          <a:p>
            <a:r>
              <a:rPr lang="en-US" dirty="0"/>
              <a:t>All new rules need approval from post-January 20, 2025 department/agency heads before issuance, though this power can be delegated and the OMB Director can exempt emergency cases or urgent deadlines.</a:t>
            </a:r>
          </a:p>
          <a:p>
            <a:r>
              <a:rPr lang="en-US" dirty="0"/>
              <a:t>Rules sent to the Federal Register but not yet published must be withdrawn for review, with same emergency exceptions applying.</a:t>
            </a:r>
          </a:p>
          <a:p>
            <a:r>
              <a:rPr lang="en-US" dirty="0"/>
              <a:t>Published or issued but not-yet-effective rules should undergo 60-day postponement for review, during which agencies can open comment periods and reassess petitions; further delays possible if needed.</a:t>
            </a:r>
          </a:p>
          <a:p>
            <a:r>
              <a:rPr lang="en-US" dirty="0"/>
              <a:t>After the 60-day review, rules without substantial questions need no action, while those raising concerns require OMB Director consultation.</a:t>
            </a:r>
          </a:p>
          <a:p>
            <a:r>
              <a:rPr lang="en-US" dirty="0"/>
              <a:t>"Rule" includes traditional rules (5 USC 551(4)), regulatory actions (EO 12866), guidance documents (EO 13891), notices of inquiry, advance notices, and agency statements of general applicability.</a:t>
            </a:r>
          </a:p>
          <a:p>
            <a:r>
              <a:rPr lang="en-US" dirty="0"/>
              <a:t>OMB Director oversees implementation, handles all related communications, and can review/act on pending Paperwork Reduction Act information collections.</a:t>
            </a:r>
          </a:p>
          <a:p>
            <a:r>
              <a:rPr lang="en-US" dirty="0"/>
              <a:t>Memorandum may be modified if pre-January 20, 2025 actions are found undermining its purpose; must be implemented within legal bounds.</a:t>
            </a:r>
          </a:p>
          <a:p>
            <a:r>
              <a:rPr lang="en-US" dirty="0"/>
              <a:t> </a:t>
            </a:r>
            <a:r>
              <a:rPr lang="en-US" dirty="0" err="1"/>
              <a:t>CopyRetryClaude</a:t>
            </a:r>
            <a:r>
              <a:rPr lang="en-US" dirty="0"/>
              <a:t> can make mistakes. Please double-check </a:t>
            </a:r>
            <a:r>
              <a:rPr lang="en-US" dirty="0" err="1"/>
              <a:t>responses.https</a:t>
            </a:r>
            <a:r>
              <a:rPr lang="en-US" dirty="0"/>
              <a:t>://www.whitehouse.gov/presidential-actions/2025/01/regulatory-freeze-pending-review/</a:t>
            </a:r>
          </a:p>
        </p:txBody>
      </p:sp>
      <p:sp>
        <p:nvSpPr>
          <p:cNvPr id="4" name="Slide Number Placeholder 3">
            <a:extLst>
              <a:ext uri="{FF2B5EF4-FFF2-40B4-BE49-F238E27FC236}">
                <a16:creationId xmlns:a16="http://schemas.microsoft.com/office/drawing/2014/main" id="{B75BD47E-8E1F-D7EB-36E3-1F096202F10C}"/>
              </a:ext>
            </a:extLst>
          </p:cNvPr>
          <p:cNvSpPr>
            <a:spLocks noGrp="1"/>
          </p:cNvSpPr>
          <p:nvPr>
            <p:ph type="sldNum" sz="quarter" idx="5"/>
          </p:nvPr>
        </p:nvSpPr>
        <p:spPr/>
        <p:txBody>
          <a:bodyPr/>
          <a:lstStyle/>
          <a:p>
            <a:fld id="{B87997C3-E24A-4AC1-A07E-07814FAFFFFC}" type="slidenum">
              <a:rPr lang="en-US" smtClean="0"/>
              <a:t>20</a:t>
            </a:fld>
            <a:endParaRPr lang="en-US"/>
          </a:p>
        </p:txBody>
      </p:sp>
    </p:spTree>
    <p:extLst>
      <p:ext uri="{BB962C8B-B14F-4D97-AF65-F5344CB8AC3E}">
        <p14:creationId xmlns:p14="http://schemas.microsoft.com/office/powerpoint/2010/main" val="199545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7BCC8-7ED5-0724-7959-6F81ED5679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1F945-AE26-5E3C-740A-6A86EB2FFF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B823F6-319C-DA3B-97BE-489C5BAD270F}"/>
              </a:ext>
            </a:extLst>
          </p:cNvPr>
          <p:cNvSpPr>
            <a:spLocks noGrp="1"/>
          </p:cNvSpPr>
          <p:nvPr>
            <p:ph type="body" idx="1"/>
          </p:nvPr>
        </p:nvSpPr>
        <p:spPr/>
        <p:txBody>
          <a:bodyPr/>
          <a:lstStyle/>
          <a:p>
            <a:r>
              <a:rPr lang="en-US" dirty="0"/>
              <a:t>All new rules need approval from post-January 20, 2025 department/agency heads before issuance, though this power can be delegated and the OMB Director can exempt emergency cases or urgent deadlines.</a:t>
            </a:r>
          </a:p>
          <a:p>
            <a:r>
              <a:rPr lang="en-US" dirty="0"/>
              <a:t>Rules sent to the Federal Register but not yet published must be withdrawn for review, with same emergency exceptions applying.</a:t>
            </a:r>
          </a:p>
          <a:p>
            <a:r>
              <a:rPr lang="en-US" dirty="0"/>
              <a:t>Published or issued but not-yet-effective rules should undergo 60-day postponement for review, during which agencies can open comment periods and reassess petitions; further delays possible if needed.</a:t>
            </a:r>
          </a:p>
          <a:p>
            <a:r>
              <a:rPr lang="en-US" dirty="0"/>
              <a:t>After the 60-day review, rules without substantial questions need no action, while those raising concerns require OMB Director consultation.</a:t>
            </a:r>
          </a:p>
          <a:p>
            <a:r>
              <a:rPr lang="en-US" dirty="0"/>
              <a:t>"Rule" includes traditional rules (5 USC 551(4)), regulatory actions (EO 12866), guidance documents (EO 13891), notices of inquiry, advance notices, and agency statements of general applicability.</a:t>
            </a:r>
          </a:p>
          <a:p>
            <a:r>
              <a:rPr lang="en-US" dirty="0"/>
              <a:t>OMB Director oversees implementation, handles all related communications, and can review/act on pending Paperwork Reduction Act information collections.</a:t>
            </a:r>
          </a:p>
          <a:p>
            <a:r>
              <a:rPr lang="en-US" dirty="0"/>
              <a:t>Memorandum may be modified if pre-January 20, 2025 actions are found undermining its purpose; must be implemented within legal bounds.</a:t>
            </a:r>
          </a:p>
          <a:p>
            <a:r>
              <a:rPr lang="en-US" dirty="0"/>
              <a:t> </a:t>
            </a:r>
            <a:r>
              <a:rPr lang="en-US" dirty="0" err="1"/>
              <a:t>CopyRetryClaude</a:t>
            </a:r>
            <a:r>
              <a:rPr lang="en-US" dirty="0"/>
              <a:t> can make mistakes. Please double-check </a:t>
            </a:r>
            <a:r>
              <a:rPr lang="en-US" dirty="0" err="1"/>
              <a:t>responses.https</a:t>
            </a:r>
            <a:r>
              <a:rPr lang="en-US" dirty="0"/>
              <a:t>://www.whitehouse.gov/presidential-actions/2025/01/regulatory-freeze-pending-review/</a:t>
            </a:r>
          </a:p>
        </p:txBody>
      </p:sp>
      <p:sp>
        <p:nvSpPr>
          <p:cNvPr id="4" name="Slide Number Placeholder 3">
            <a:extLst>
              <a:ext uri="{FF2B5EF4-FFF2-40B4-BE49-F238E27FC236}">
                <a16:creationId xmlns:a16="http://schemas.microsoft.com/office/drawing/2014/main" id="{FAA0189F-3BD9-235A-5F19-3E4D4FD8601F}"/>
              </a:ext>
            </a:extLst>
          </p:cNvPr>
          <p:cNvSpPr>
            <a:spLocks noGrp="1"/>
          </p:cNvSpPr>
          <p:nvPr>
            <p:ph type="sldNum" sz="quarter" idx="5"/>
          </p:nvPr>
        </p:nvSpPr>
        <p:spPr/>
        <p:txBody>
          <a:bodyPr/>
          <a:lstStyle/>
          <a:p>
            <a:fld id="{B87997C3-E24A-4AC1-A07E-07814FAFFFFC}" type="slidenum">
              <a:rPr lang="en-US" smtClean="0"/>
              <a:t>21</a:t>
            </a:fld>
            <a:endParaRPr lang="en-US"/>
          </a:p>
        </p:txBody>
      </p:sp>
    </p:spTree>
    <p:extLst>
      <p:ext uri="{BB962C8B-B14F-4D97-AF65-F5344CB8AC3E}">
        <p14:creationId xmlns:p14="http://schemas.microsoft.com/office/powerpoint/2010/main" val="2075434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A6694-D1C5-5086-5013-33B10FE15D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5A8853-E143-EB98-DD2A-3EE1758414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B36BC7-0CE7-8603-66E6-099EA6E67934}"/>
              </a:ext>
            </a:extLst>
          </p:cNvPr>
          <p:cNvSpPr>
            <a:spLocks noGrp="1"/>
          </p:cNvSpPr>
          <p:nvPr>
            <p:ph type="body" idx="1"/>
          </p:nvPr>
        </p:nvSpPr>
        <p:spPr/>
        <p:txBody>
          <a:bodyPr/>
          <a:lstStyle/>
          <a:p>
            <a:r>
              <a:rPr lang="en-US" dirty="0"/>
              <a:t>All new rules need approval from post-January 20, 2025 department/agency heads before issuance, though this power can be delegated and the OMB Director can exempt emergency cases or urgent deadlines.</a:t>
            </a:r>
          </a:p>
          <a:p>
            <a:r>
              <a:rPr lang="en-US" dirty="0"/>
              <a:t>Rules sent to the Federal Register but not yet published must be withdrawn for review, with same emergency exceptions applying.</a:t>
            </a:r>
          </a:p>
          <a:p>
            <a:r>
              <a:rPr lang="en-US" dirty="0"/>
              <a:t>Published or issued but not-yet-effective rules should undergo 60-day postponement for review, during which agencies can open comment periods and reassess petitions; further delays possible if needed.</a:t>
            </a:r>
          </a:p>
          <a:p>
            <a:r>
              <a:rPr lang="en-US" dirty="0"/>
              <a:t>After the 60-day review, rules without substantial questions need no action, while those raising concerns require OMB Director consultation.</a:t>
            </a:r>
          </a:p>
          <a:p>
            <a:r>
              <a:rPr lang="en-US" dirty="0"/>
              <a:t>"Rule" includes traditional rules (5 USC 551(4)), regulatory actions (EO 12866), guidance documents (EO 13891), notices of inquiry, advance notices, and agency statements of general applicability.</a:t>
            </a:r>
          </a:p>
          <a:p>
            <a:r>
              <a:rPr lang="en-US" dirty="0"/>
              <a:t>OMB Director oversees implementation, handles all related communications, and can review/act on pending Paperwork Reduction Act information collections.</a:t>
            </a:r>
          </a:p>
          <a:p>
            <a:r>
              <a:rPr lang="en-US" dirty="0"/>
              <a:t>Memorandum may be modified if pre-January 20, 2025 actions are found undermining its purpose; must be implemented within legal bounds.</a:t>
            </a:r>
          </a:p>
          <a:p>
            <a:r>
              <a:rPr lang="en-US" dirty="0"/>
              <a:t> </a:t>
            </a:r>
            <a:r>
              <a:rPr lang="en-US" dirty="0" err="1"/>
              <a:t>CopyRetryClaude</a:t>
            </a:r>
            <a:r>
              <a:rPr lang="en-US" dirty="0"/>
              <a:t> can make mistakes. Please double-check </a:t>
            </a:r>
            <a:r>
              <a:rPr lang="en-US" dirty="0" err="1"/>
              <a:t>responses.https</a:t>
            </a:r>
            <a:r>
              <a:rPr lang="en-US" dirty="0"/>
              <a:t>://www.whitehouse.gov/presidential-actions/2025/01/regulatory-freeze-pending-review/</a:t>
            </a:r>
          </a:p>
        </p:txBody>
      </p:sp>
      <p:sp>
        <p:nvSpPr>
          <p:cNvPr id="4" name="Slide Number Placeholder 3">
            <a:extLst>
              <a:ext uri="{FF2B5EF4-FFF2-40B4-BE49-F238E27FC236}">
                <a16:creationId xmlns:a16="http://schemas.microsoft.com/office/drawing/2014/main" id="{7EE0A013-658C-EA13-AE9B-E6CE0A201442}"/>
              </a:ext>
            </a:extLst>
          </p:cNvPr>
          <p:cNvSpPr>
            <a:spLocks noGrp="1"/>
          </p:cNvSpPr>
          <p:nvPr>
            <p:ph type="sldNum" sz="quarter" idx="5"/>
          </p:nvPr>
        </p:nvSpPr>
        <p:spPr/>
        <p:txBody>
          <a:bodyPr/>
          <a:lstStyle/>
          <a:p>
            <a:fld id="{B87997C3-E24A-4AC1-A07E-07814FAFFFFC}" type="slidenum">
              <a:rPr lang="en-US" smtClean="0"/>
              <a:t>22</a:t>
            </a:fld>
            <a:endParaRPr lang="en-US"/>
          </a:p>
        </p:txBody>
      </p:sp>
    </p:spTree>
    <p:extLst>
      <p:ext uri="{BB962C8B-B14F-4D97-AF65-F5344CB8AC3E}">
        <p14:creationId xmlns:p14="http://schemas.microsoft.com/office/powerpoint/2010/main" val="3267006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E6D90-4AC1-1E8A-2478-BF756F83F5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12C21C-D886-1665-6174-647A90100E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DE6533-60BD-ADCE-9367-EA7FD6A24490}"/>
              </a:ext>
            </a:extLst>
          </p:cNvPr>
          <p:cNvSpPr>
            <a:spLocks noGrp="1"/>
          </p:cNvSpPr>
          <p:nvPr>
            <p:ph type="body" idx="1"/>
          </p:nvPr>
        </p:nvSpPr>
        <p:spPr/>
        <p:txBody>
          <a:bodyPr/>
          <a:lstStyle/>
          <a:p>
            <a:r>
              <a:rPr lang="en-US" dirty="0"/>
              <a:t>All new rules need approval from post-January 20, 2025 department/agency heads before issuance, though this power can be delegated and the OMB Director can exempt emergency cases or urgent deadlines.</a:t>
            </a:r>
          </a:p>
          <a:p>
            <a:r>
              <a:rPr lang="en-US" dirty="0"/>
              <a:t>Rules sent to the Federal Register but not yet published must be withdrawn for review, with same emergency exceptions applying.</a:t>
            </a:r>
          </a:p>
          <a:p>
            <a:r>
              <a:rPr lang="en-US" dirty="0"/>
              <a:t>Published or issued but not-yet-effective rules should undergo 60-day postponement for review, during which agencies can open comment periods and reassess petitions; further delays possible if needed.</a:t>
            </a:r>
          </a:p>
          <a:p>
            <a:r>
              <a:rPr lang="en-US" dirty="0"/>
              <a:t>After the 60-day review, rules without substantial questions need no action, while those raising concerns require OMB Director consultation.</a:t>
            </a:r>
          </a:p>
          <a:p>
            <a:r>
              <a:rPr lang="en-US" dirty="0"/>
              <a:t>"Rule" includes traditional rules (5 USC 551(4)), regulatory actions (EO 12866), guidance documents (EO 13891), notices of inquiry, advance notices, and agency statements of general applicability.</a:t>
            </a:r>
          </a:p>
          <a:p>
            <a:r>
              <a:rPr lang="en-US" dirty="0"/>
              <a:t>OMB Director oversees implementation, handles all related communications, and can review/act on pending Paperwork Reduction Act information collections.</a:t>
            </a:r>
          </a:p>
          <a:p>
            <a:r>
              <a:rPr lang="en-US" dirty="0"/>
              <a:t>Memorandum may be modified if pre-January 20, 2025 actions are found undermining its purpose; must be implemented within legal bounds.</a:t>
            </a:r>
          </a:p>
          <a:p>
            <a:r>
              <a:rPr lang="en-US" dirty="0"/>
              <a:t> </a:t>
            </a:r>
            <a:r>
              <a:rPr lang="en-US" dirty="0" err="1"/>
              <a:t>CopyRetryClaude</a:t>
            </a:r>
            <a:r>
              <a:rPr lang="en-US" dirty="0"/>
              <a:t> can make mistakes. Please double-check </a:t>
            </a:r>
            <a:r>
              <a:rPr lang="en-US" dirty="0" err="1"/>
              <a:t>responses.https</a:t>
            </a:r>
            <a:r>
              <a:rPr lang="en-US" dirty="0"/>
              <a:t>://www.whitehouse.gov/presidential-actions/2025/01/regulatory-freeze-pending-review/</a:t>
            </a:r>
          </a:p>
        </p:txBody>
      </p:sp>
      <p:sp>
        <p:nvSpPr>
          <p:cNvPr id="4" name="Slide Number Placeholder 3">
            <a:extLst>
              <a:ext uri="{FF2B5EF4-FFF2-40B4-BE49-F238E27FC236}">
                <a16:creationId xmlns:a16="http://schemas.microsoft.com/office/drawing/2014/main" id="{D5B08C8D-EFA6-9047-79CC-775F55EA2B0B}"/>
              </a:ext>
            </a:extLst>
          </p:cNvPr>
          <p:cNvSpPr>
            <a:spLocks noGrp="1"/>
          </p:cNvSpPr>
          <p:nvPr>
            <p:ph type="sldNum" sz="quarter" idx="5"/>
          </p:nvPr>
        </p:nvSpPr>
        <p:spPr/>
        <p:txBody>
          <a:bodyPr/>
          <a:lstStyle/>
          <a:p>
            <a:fld id="{B87997C3-E24A-4AC1-A07E-07814FAFFFFC}" type="slidenum">
              <a:rPr lang="en-US" smtClean="0"/>
              <a:t>24</a:t>
            </a:fld>
            <a:endParaRPr lang="en-US"/>
          </a:p>
        </p:txBody>
      </p:sp>
    </p:spTree>
    <p:extLst>
      <p:ext uri="{BB962C8B-B14F-4D97-AF65-F5344CB8AC3E}">
        <p14:creationId xmlns:p14="http://schemas.microsoft.com/office/powerpoint/2010/main" val="3993952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44653-40D5-3998-7586-C20DB4110C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8D072B-D73A-E0AA-FC7A-8A673774A7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A9053A-0048-EEAE-B47D-B2B83FA4E94B}"/>
              </a:ext>
            </a:extLst>
          </p:cNvPr>
          <p:cNvSpPr>
            <a:spLocks noGrp="1"/>
          </p:cNvSpPr>
          <p:nvPr>
            <p:ph type="body" idx="1"/>
          </p:nvPr>
        </p:nvSpPr>
        <p:spPr/>
        <p:txBody>
          <a:bodyPr/>
          <a:lstStyle/>
          <a:p>
            <a:r>
              <a:rPr lang="en-US" dirty="0"/>
              <a:t>All new rules need approval from post-January 20, 2025 department/agency heads before issuance, though this power can be delegated and the OMB Director can exempt emergency cases or urgent deadlines.</a:t>
            </a:r>
          </a:p>
          <a:p>
            <a:r>
              <a:rPr lang="en-US" dirty="0"/>
              <a:t>Rules sent to the Federal Register but not yet published must be withdrawn for review, with same emergency exceptions applying.</a:t>
            </a:r>
          </a:p>
          <a:p>
            <a:r>
              <a:rPr lang="en-US" dirty="0"/>
              <a:t>Published or issued but not-yet-effective rules should undergo 60-day postponement for review, during which agencies can open comment periods and reassess petitions; further delays possible if needed.</a:t>
            </a:r>
          </a:p>
          <a:p>
            <a:r>
              <a:rPr lang="en-US" dirty="0"/>
              <a:t>After the 60-day review, rules without substantial questions need no action, while those raising concerns require OMB Director consultation.</a:t>
            </a:r>
          </a:p>
          <a:p>
            <a:r>
              <a:rPr lang="en-US" dirty="0"/>
              <a:t>"Rule" includes traditional rules (5 USC 551(4)), regulatory actions (EO 12866), guidance documents (EO 13891), notices of inquiry, advance notices, and agency statements of general applicability.</a:t>
            </a:r>
          </a:p>
          <a:p>
            <a:r>
              <a:rPr lang="en-US" dirty="0"/>
              <a:t>OMB Director oversees implementation, handles all related communications, and can review/act on pending Paperwork Reduction Act information collections.</a:t>
            </a:r>
          </a:p>
          <a:p>
            <a:r>
              <a:rPr lang="en-US" dirty="0"/>
              <a:t>Memorandum may be modified if pre-January 20, 2025 actions are found undermining its purpose; must be implemented within legal bounds.</a:t>
            </a:r>
          </a:p>
          <a:p>
            <a:r>
              <a:rPr lang="en-US" dirty="0"/>
              <a:t> </a:t>
            </a:r>
            <a:r>
              <a:rPr lang="en-US" dirty="0" err="1"/>
              <a:t>CopyRetryClaude</a:t>
            </a:r>
            <a:r>
              <a:rPr lang="en-US" dirty="0"/>
              <a:t> can make mistakes. Please double-check </a:t>
            </a:r>
            <a:r>
              <a:rPr lang="en-US" dirty="0" err="1"/>
              <a:t>responses.https</a:t>
            </a:r>
            <a:r>
              <a:rPr lang="en-US" dirty="0"/>
              <a:t>://www.whitehouse.gov/presidential-actions/2025/01/regulatory-freeze-pending-review/</a:t>
            </a:r>
          </a:p>
        </p:txBody>
      </p:sp>
      <p:sp>
        <p:nvSpPr>
          <p:cNvPr id="4" name="Slide Number Placeholder 3">
            <a:extLst>
              <a:ext uri="{FF2B5EF4-FFF2-40B4-BE49-F238E27FC236}">
                <a16:creationId xmlns:a16="http://schemas.microsoft.com/office/drawing/2014/main" id="{56708EEE-4DEA-F2EE-0F9F-4D0C59DCA678}"/>
              </a:ext>
            </a:extLst>
          </p:cNvPr>
          <p:cNvSpPr>
            <a:spLocks noGrp="1"/>
          </p:cNvSpPr>
          <p:nvPr>
            <p:ph type="sldNum" sz="quarter" idx="5"/>
          </p:nvPr>
        </p:nvSpPr>
        <p:spPr/>
        <p:txBody>
          <a:bodyPr/>
          <a:lstStyle/>
          <a:p>
            <a:fld id="{B87997C3-E24A-4AC1-A07E-07814FAFFFFC}" type="slidenum">
              <a:rPr lang="en-US" smtClean="0"/>
              <a:t>27</a:t>
            </a:fld>
            <a:endParaRPr lang="en-US"/>
          </a:p>
        </p:txBody>
      </p:sp>
    </p:spTree>
    <p:extLst>
      <p:ext uri="{BB962C8B-B14F-4D97-AF65-F5344CB8AC3E}">
        <p14:creationId xmlns:p14="http://schemas.microsoft.com/office/powerpoint/2010/main" val="1204941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78A9A-6109-874A-B880-E62CD082A5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161622-B5D1-D82C-137E-B25A965BA3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6D8106-6107-B1E1-1823-0201766B888E}"/>
              </a:ext>
            </a:extLst>
          </p:cNvPr>
          <p:cNvSpPr>
            <a:spLocks noGrp="1"/>
          </p:cNvSpPr>
          <p:nvPr>
            <p:ph type="body" idx="1"/>
          </p:nvPr>
        </p:nvSpPr>
        <p:spPr/>
        <p:txBody>
          <a:bodyPr/>
          <a:lstStyle/>
          <a:p>
            <a:r>
              <a:rPr lang="en-US" dirty="0"/>
              <a:t>All new rules need approval from post-January 20, 2025 department/agency heads before issuance, though this power can be delegated and the OMB Director can exempt emergency cases or urgent deadlines.</a:t>
            </a:r>
          </a:p>
          <a:p>
            <a:r>
              <a:rPr lang="en-US" dirty="0"/>
              <a:t>Rules sent to the Federal Register but not yet published must be withdrawn for review, with same emergency exceptions applying.</a:t>
            </a:r>
          </a:p>
          <a:p>
            <a:r>
              <a:rPr lang="en-US" dirty="0"/>
              <a:t>Published or issued but not-yet-effective rules should undergo 60-day postponement for review, during which agencies can open comment periods and reassess petitions; further delays possible if needed.</a:t>
            </a:r>
          </a:p>
          <a:p>
            <a:r>
              <a:rPr lang="en-US" dirty="0"/>
              <a:t>After the 60-day review, rules without substantial questions need no action, while those raising concerns require OMB Director consultation.</a:t>
            </a:r>
          </a:p>
          <a:p>
            <a:r>
              <a:rPr lang="en-US" dirty="0"/>
              <a:t>"Rule" includes traditional rules (5 USC 551(4)), regulatory actions (EO 12866), guidance documents (EO 13891), notices of inquiry, advance notices, and agency statements of general applicability.</a:t>
            </a:r>
          </a:p>
          <a:p>
            <a:r>
              <a:rPr lang="en-US" dirty="0"/>
              <a:t>OMB Director oversees implementation, handles all related communications, and can review/act on pending Paperwork Reduction Act information collections.</a:t>
            </a:r>
          </a:p>
          <a:p>
            <a:r>
              <a:rPr lang="en-US" dirty="0"/>
              <a:t>Memorandum may be modified if pre-January 20, 2025 actions are found undermining its purpose; must be implemented within legal bounds.</a:t>
            </a:r>
          </a:p>
          <a:p>
            <a:r>
              <a:rPr lang="en-US" dirty="0"/>
              <a:t> </a:t>
            </a:r>
            <a:r>
              <a:rPr lang="en-US" dirty="0" err="1"/>
              <a:t>CopyRetryClaude</a:t>
            </a:r>
            <a:r>
              <a:rPr lang="en-US" dirty="0"/>
              <a:t> can make mistakes. Please double-check </a:t>
            </a:r>
            <a:r>
              <a:rPr lang="en-US" dirty="0" err="1"/>
              <a:t>responses.https</a:t>
            </a:r>
            <a:r>
              <a:rPr lang="en-US" dirty="0"/>
              <a:t>://www.whitehouse.gov/presidential-actions/2025/01/regulatory-freeze-pending-review/</a:t>
            </a:r>
          </a:p>
        </p:txBody>
      </p:sp>
      <p:sp>
        <p:nvSpPr>
          <p:cNvPr id="4" name="Slide Number Placeholder 3">
            <a:extLst>
              <a:ext uri="{FF2B5EF4-FFF2-40B4-BE49-F238E27FC236}">
                <a16:creationId xmlns:a16="http://schemas.microsoft.com/office/drawing/2014/main" id="{020BD985-1C6A-881B-33DA-7B37A3DA0771}"/>
              </a:ext>
            </a:extLst>
          </p:cNvPr>
          <p:cNvSpPr>
            <a:spLocks noGrp="1"/>
          </p:cNvSpPr>
          <p:nvPr>
            <p:ph type="sldNum" sz="quarter" idx="5"/>
          </p:nvPr>
        </p:nvSpPr>
        <p:spPr/>
        <p:txBody>
          <a:bodyPr/>
          <a:lstStyle/>
          <a:p>
            <a:fld id="{B87997C3-E24A-4AC1-A07E-07814FAFFFFC}" type="slidenum">
              <a:rPr lang="en-US" smtClean="0"/>
              <a:t>28</a:t>
            </a:fld>
            <a:endParaRPr lang="en-US"/>
          </a:p>
        </p:txBody>
      </p:sp>
    </p:spTree>
    <p:extLst>
      <p:ext uri="{BB962C8B-B14F-4D97-AF65-F5344CB8AC3E}">
        <p14:creationId xmlns:p14="http://schemas.microsoft.com/office/powerpoint/2010/main" val="4088855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new rules need approval from post-January 20, 2025 department/agency heads before issuance, though this power can be delegated and the OMB Director can exempt emergency cases or urgent deadlines.</a:t>
            </a:r>
          </a:p>
          <a:p>
            <a:r>
              <a:rPr lang="en-US" dirty="0"/>
              <a:t>Rules sent to the Federal Register but not yet published must be withdrawn for review, with same emergency exceptions applying.</a:t>
            </a:r>
          </a:p>
          <a:p>
            <a:r>
              <a:rPr lang="en-US" dirty="0"/>
              <a:t>Published or issued but not-yet-effective rules should undergo 60-day postponement for review, during which agencies can open comment periods and reassess petitions; further delays possible if needed.</a:t>
            </a:r>
          </a:p>
          <a:p>
            <a:r>
              <a:rPr lang="en-US" dirty="0"/>
              <a:t>After the 60-day review, rules without substantial questions need no action, while those raising concerns require OMB Director consultation.</a:t>
            </a:r>
          </a:p>
          <a:p>
            <a:r>
              <a:rPr lang="en-US" dirty="0"/>
              <a:t>"Rule" includes traditional rules (5 USC 551(4)), regulatory actions (EO 12866), guidance documents (EO 13891), notices of inquiry, advance notices, and agency statements of general applicability.</a:t>
            </a:r>
          </a:p>
          <a:p>
            <a:r>
              <a:rPr lang="en-US" dirty="0"/>
              <a:t>OMB Director oversees implementation, handles all related communications, and can review/act on pending Paperwork Reduction Act information collections.</a:t>
            </a:r>
          </a:p>
          <a:p>
            <a:r>
              <a:rPr lang="en-US" dirty="0"/>
              <a:t>Memorandum may be modified if pre-January 20, 2025 actions are found undermining its purpose; must be implemented within legal bounds.</a:t>
            </a:r>
          </a:p>
          <a:p>
            <a:r>
              <a:rPr lang="en-US" dirty="0"/>
              <a:t> </a:t>
            </a:r>
            <a:r>
              <a:rPr lang="en-US" dirty="0" err="1"/>
              <a:t>CopyRetryClaude</a:t>
            </a:r>
            <a:r>
              <a:rPr lang="en-US" dirty="0"/>
              <a:t> can make mistakes. Please double-check </a:t>
            </a:r>
            <a:r>
              <a:rPr lang="en-US" dirty="0" err="1"/>
              <a:t>responses.https</a:t>
            </a:r>
            <a:r>
              <a:rPr lang="en-US" dirty="0"/>
              <a:t>://www.whitehouse.gov/presidential-actions/2025/01/regulatory-freeze-pending-review/</a:t>
            </a:r>
          </a:p>
        </p:txBody>
      </p:sp>
      <p:sp>
        <p:nvSpPr>
          <p:cNvPr id="4" name="Slide Number Placeholder 3"/>
          <p:cNvSpPr>
            <a:spLocks noGrp="1"/>
          </p:cNvSpPr>
          <p:nvPr>
            <p:ph type="sldNum" sz="quarter" idx="5"/>
          </p:nvPr>
        </p:nvSpPr>
        <p:spPr/>
        <p:txBody>
          <a:bodyPr/>
          <a:lstStyle/>
          <a:p>
            <a:fld id="{B87997C3-E24A-4AC1-A07E-07814FAFFFFC}" type="slidenum">
              <a:rPr lang="en-US" smtClean="0"/>
              <a:t>8</a:t>
            </a:fld>
            <a:endParaRPr lang="en-US"/>
          </a:p>
        </p:txBody>
      </p:sp>
    </p:spTree>
    <p:extLst>
      <p:ext uri="{BB962C8B-B14F-4D97-AF65-F5344CB8AC3E}">
        <p14:creationId xmlns:p14="http://schemas.microsoft.com/office/powerpoint/2010/main" val="540109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1A472-48AA-8F9A-B59B-6B31225DFA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668516-2042-61A9-F074-35A3911C48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7C6595-E899-C1A5-48BB-EA3EB940CF6F}"/>
              </a:ext>
            </a:extLst>
          </p:cNvPr>
          <p:cNvSpPr>
            <a:spLocks noGrp="1"/>
          </p:cNvSpPr>
          <p:nvPr>
            <p:ph type="body" idx="1"/>
          </p:nvPr>
        </p:nvSpPr>
        <p:spPr/>
        <p:txBody>
          <a:bodyPr/>
          <a:lstStyle/>
          <a:p>
            <a:r>
              <a:rPr lang="en-US" dirty="0"/>
              <a:t>All new rules need approval from post-January 20, 2025 department/agency heads before issuance, though this power can be delegated and the OMB Director can exempt emergency cases or urgent deadlines.</a:t>
            </a:r>
          </a:p>
          <a:p>
            <a:r>
              <a:rPr lang="en-US" dirty="0"/>
              <a:t>Rules sent to the Federal Register but not yet published must be withdrawn for review, with same emergency exceptions applying.</a:t>
            </a:r>
          </a:p>
          <a:p>
            <a:r>
              <a:rPr lang="en-US" dirty="0"/>
              <a:t>Published or issued but not-yet-effective rules should undergo 60-day postponement for review, during which agencies can open comment periods and reassess petitions; further delays possible if needed.</a:t>
            </a:r>
          </a:p>
          <a:p>
            <a:r>
              <a:rPr lang="en-US" dirty="0"/>
              <a:t>After the 60-day review, rules without substantial questions need no action, while those raising concerns require OMB Director consultation.</a:t>
            </a:r>
          </a:p>
          <a:p>
            <a:r>
              <a:rPr lang="en-US" dirty="0"/>
              <a:t>"Rule" includes traditional rules (5 USC 551(4)), regulatory actions (EO 12866), guidance documents (EO 13891), notices of inquiry, advance notices, and agency statements of general applicability.</a:t>
            </a:r>
          </a:p>
          <a:p>
            <a:r>
              <a:rPr lang="en-US" dirty="0"/>
              <a:t>OMB Director oversees implementation, handles all related communications, and can review/act on pending Paperwork Reduction Act information collections.</a:t>
            </a:r>
          </a:p>
          <a:p>
            <a:r>
              <a:rPr lang="en-US" dirty="0"/>
              <a:t>Memorandum may be modified if pre-January 20, 2025 actions are found undermining its purpose; must be implemented within legal bounds.</a:t>
            </a:r>
          </a:p>
          <a:p>
            <a:r>
              <a:rPr lang="en-US" dirty="0"/>
              <a:t> </a:t>
            </a:r>
            <a:r>
              <a:rPr lang="en-US" dirty="0" err="1"/>
              <a:t>CopyRetryClaude</a:t>
            </a:r>
            <a:r>
              <a:rPr lang="en-US" dirty="0"/>
              <a:t> can make mistakes. Please double-check </a:t>
            </a:r>
            <a:r>
              <a:rPr lang="en-US" dirty="0" err="1"/>
              <a:t>responses.https</a:t>
            </a:r>
            <a:r>
              <a:rPr lang="en-US" dirty="0"/>
              <a:t>://www.whitehouse.gov/presidential-actions/2025/01/regulatory-freeze-pending-review/</a:t>
            </a:r>
          </a:p>
        </p:txBody>
      </p:sp>
      <p:sp>
        <p:nvSpPr>
          <p:cNvPr id="4" name="Slide Number Placeholder 3">
            <a:extLst>
              <a:ext uri="{FF2B5EF4-FFF2-40B4-BE49-F238E27FC236}">
                <a16:creationId xmlns:a16="http://schemas.microsoft.com/office/drawing/2014/main" id="{4237EF74-A180-A3D6-3E0F-BBDD2750E8DA}"/>
              </a:ext>
            </a:extLst>
          </p:cNvPr>
          <p:cNvSpPr>
            <a:spLocks noGrp="1"/>
          </p:cNvSpPr>
          <p:nvPr>
            <p:ph type="sldNum" sz="quarter" idx="5"/>
          </p:nvPr>
        </p:nvSpPr>
        <p:spPr/>
        <p:txBody>
          <a:bodyPr/>
          <a:lstStyle/>
          <a:p>
            <a:fld id="{B87997C3-E24A-4AC1-A07E-07814FAFFFFC}" type="slidenum">
              <a:rPr lang="en-US" smtClean="0"/>
              <a:t>9</a:t>
            </a:fld>
            <a:endParaRPr lang="en-US"/>
          </a:p>
        </p:txBody>
      </p:sp>
    </p:spTree>
    <p:extLst>
      <p:ext uri="{BB962C8B-B14F-4D97-AF65-F5344CB8AC3E}">
        <p14:creationId xmlns:p14="http://schemas.microsoft.com/office/powerpoint/2010/main" val="3442541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E4DF5-C50A-5F51-5A81-CCA1B8F0E5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B9B14-59C3-61FE-8625-08C2F73A62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8AD7FA-F617-761D-791A-1FA55F6DBC27}"/>
              </a:ext>
            </a:extLst>
          </p:cNvPr>
          <p:cNvSpPr>
            <a:spLocks noGrp="1"/>
          </p:cNvSpPr>
          <p:nvPr>
            <p:ph type="body" idx="1"/>
          </p:nvPr>
        </p:nvSpPr>
        <p:spPr/>
        <p:txBody>
          <a:bodyPr/>
          <a:lstStyle/>
          <a:p>
            <a:r>
              <a:rPr lang="en-US" dirty="0"/>
              <a:t>All new rules need approval from post-January 20, 2025 department/agency heads before issuance, though this power can be delegated and the OMB Director can exempt emergency cases or urgent deadlines.</a:t>
            </a:r>
          </a:p>
          <a:p>
            <a:r>
              <a:rPr lang="en-US" dirty="0"/>
              <a:t>Rules sent to the Federal Register but not yet published must be withdrawn for review, with same emergency exceptions applying.</a:t>
            </a:r>
          </a:p>
          <a:p>
            <a:r>
              <a:rPr lang="en-US" dirty="0"/>
              <a:t>Published or issued but not-yet-effective rules should undergo 60-day postponement for review, during which agencies can open comment periods and reassess petitions; further delays possible if needed.</a:t>
            </a:r>
          </a:p>
          <a:p>
            <a:r>
              <a:rPr lang="en-US" dirty="0"/>
              <a:t>After the 60-day review, rules without substantial questions need no action, while those raising concerns require OMB Director consultation.</a:t>
            </a:r>
          </a:p>
          <a:p>
            <a:r>
              <a:rPr lang="en-US" dirty="0"/>
              <a:t>"Rule" includes traditional rules (5 USC 551(4)), regulatory actions (EO 12866), guidance documents (EO 13891), notices of inquiry, advance notices, and agency statements of general applicability.</a:t>
            </a:r>
          </a:p>
          <a:p>
            <a:r>
              <a:rPr lang="en-US" dirty="0"/>
              <a:t>OMB Director oversees implementation, handles all related communications, and can review/act on pending Paperwork Reduction Act information collections.</a:t>
            </a:r>
          </a:p>
          <a:p>
            <a:r>
              <a:rPr lang="en-US" dirty="0"/>
              <a:t>Memorandum may be modified if pre-January 20, 2025 actions are found undermining its purpose; must be implemented within legal bounds.</a:t>
            </a:r>
          </a:p>
          <a:p>
            <a:r>
              <a:rPr lang="en-US" dirty="0"/>
              <a:t> </a:t>
            </a:r>
            <a:r>
              <a:rPr lang="en-US" dirty="0" err="1"/>
              <a:t>CopyRetryClaude</a:t>
            </a:r>
            <a:r>
              <a:rPr lang="en-US" dirty="0"/>
              <a:t> can make mistakes. Please double-check </a:t>
            </a:r>
            <a:r>
              <a:rPr lang="en-US" dirty="0" err="1"/>
              <a:t>responses.https</a:t>
            </a:r>
            <a:r>
              <a:rPr lang="en-US" dirty="0"/>
              <a:t>://www.whitehouse.gov/presidential-actions/2025/01/regulatory-freeze-pending-review/</a:t>
            </a:r>
          </a:p>
        </p:txBody>
      </p:sp>
      <p:sp>
        <p:nvSpPr>
          <p:cNvPr id="4" name="Slide Number Placeholder 3">
            <a:extLst>
              <a:ext uri="{FF2B5EF4-FFF2-40B4-BE49-F238E27FC236}">
                <a16:creationId xmlns:a16="http://schemas.microsoft.com/office/drawing/2014/main" id="{10E5BAD2-32B3-063F-775D-E20233636097}"/>
              </a:ext>
            </a:extLst>
          </p:cNvPr>
          <p:cNvSpPr>
            <a:spLocks noGrp="1"/>
          </p:cNvSpPr>
          <p:nvPr>
            <p:ph type="sldNum" sz="quarter" idx="5"/>
          </p:nvPr>
        </p:nvSpPr>
        <p:spPr/>
        <p:txBody>
          <a:bodyPr/>
          <a:lstStyle/>
          <a:p>
            <a:fld id="{B87997C3-E24A-4AC1-A07E-07814FAFFFFC}" type="slidenum">
              <a:rPr lang="en-US" smtClean="0"/>
              <a:t>10</a:t>
            </a:fld>
            <a:endParaRPr lang="en-US"/>
          </a:p>
        </p:txBody>
      </p:sp>
    </p:spTree>
    <p:extLst>
      <p:ext uri="{BB962C8B-B14F-4D97-AF65-F5344CB8AC3E}">
        <p14:creationId xmlns:p14="http://schemas.microsoft.com/office/powerpoint/2010/main" val="985317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25ECD-E6FC-A7DF-20A0-F99016AFA0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A44707-B91E-8F0E-E88C-CAAABC7B7B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95381C-1F6D-F18A-FB57-7A38B33EBF6F}"/>
              </a:ext>
            </a:extLst>
          </p:cNvPr>
          <p:cNvSpPr>
            <a:spLocks noGrp="1"/>
          </p:cNvSpPr>
          <p:nvPr>
            <p:ph type="body" idx="1"/>
          </p:nvPr>
        </p:nvSpPr>
        <p:spPr/>
        <p:txBody>
          <a:bodyPr/>
          <a:lstStyle/>
          <a:p>
            <a:r>
              <a:rPr lang="en-US" dirty="0"/>
              <a:t>All new rules need approval from post-January 20, 2025 department/agency heads before issuance, though this power can be delegated and the OMB Director can exempt emergency cases or urgent deadlines.</a:t>
            </a:r>
          </a:p>
          <a:p>
            <a:r>
              <a:rPr lang="en-US" dirty="0"/>
              <a:t>Rules sent to the Federal Register but not yet published must be withdrawn for review, with same emergency exceptions applying.</a:t>
            </a:r>
          </a:p>
          <a:p>
            <a:r>
              <a:rPr lang="en-US" dirty="0"/>
              <a:t>Published or issued but not-yet-effective rules should undergo 60-day postponement for review, during which agencies can open comment periods and reassess petitions; further delays possible if needed.</a:t>
            </a:r>
          </a:p>
          <a:p>
            <a:r>
              <a:rPr lang="en-US" dirty="0"/>
              <a:t>After the 60-day review, rules without substantial questions need no action, while those raising concerns require OMB Director consultation.</a:t>
            </a:r>
          </a:p>
          <a:p>
            <a:r>
              <a:rPr lang="en-US" dirty="0"/>
              <a:t>"Rule" includes traditional rules (5 USC 551(4)), regulatory actions (EO 12866), guidance documents (EO 13891), notices of inquiry, advance notices, and agency statements of general applicability.</a:t>
            </a:r>
          </a:p>
          <a:p>
            <a:r>
              <a:rPr lang="en-US" dirty="0"/>
              <a:t>OMB Director oversees implementation, handles all related communications, and can review/act on pending Paperwork Reduction Act information collections.</a:t>
            </a:r>
          </a:p>
          <a:p>
            <a:r>
              <a:rPr lang="en-US" dirty="0"/>
              <a:t>Memorandum may be modified if pre-January 20, 2025 actions are found undermining its purpose; must be implemented within legal bounds.</a:t>
            </a:r>
          </a:p>
          <a:p>
            <a:r>
              <a:rPr lang="en-US" dirty="0"/>
              <a:t> </a:t>
            </a:r>
            <a:r>
              <a:rPr lang="en-US" dirty="0" err="1"/>
              <a:t>CopyRetryClaude</a:t>
            </a:r>
            <a:r>
              <a:rPr lang="en-US" dirty="0"/>
              <a:t> can make mistakes. Please double-check </a:t>
            </a:r>
            <a:r>
              <a:rPr lang="en-US" dirty="0" err="1"/>
              <a:t>responses.https</a:t>
            </a:r>
            <a:r>
              <a:rPr lang="en-US" dirty="0"/>
              <a:t>://www.whitehouse.gov/presidential-actions/2025/01/regulatory-freeze-pending-review/</a:t>
            </a:r>
          </a:p>
        </p:txBody>
      </p:sp>
      <p:sp>
        <p:nvSpPr>
          <p:cNvPr id="4" name="Slide Number Placeholder 3">
            <a:extLst>
              <a:ext uri="{FF2B5EF4-FFF2-40B4-BE49-F238E27FC236}">
                <a16:creationId xmlns:a16="http://schemas.microsoft.com/office/drawing/2014/main" id="{B999BE23-82DD-7062-0ABC-4B4573FF70D2}"/>
              </a:ext>
            </a:extLst>
          </p:cNvPr>
          <p:cNvSpPr>
            <a:spLocks noGrp="1"/>
          </p:cNvSpPr>
          <p:nvPr>
            <p:ph type="sldNum" sz="quarter" idx="5"/>
          </p:nvPr>
        </p:nvSpPr>
        <p:spPr/>
        <p:txBody>
          <a:bodyPr/>
          <a:lstStyle/>
          <a:p>
            <a:fld id="{B87997C3-E24A-4AC1-A07E-07814FAFFFFC}" type="slidenum">
              <a:rPr lang="en-US" smtClean="0"/>
              <a:t>11</a:t>
            </a:fld>
            <a:endParaRPr lang="en-US"/>
          </a:p>
        </p:txBody>
      </p:sp>
    </p:spTree>
    <p:extLst>
      <p:ext uri="{BB962C8B-B14F-4D97-AF65-F5344CB8AC3E}">
        <p14:creationId xmlns:p14="http://schemas.microsoft.com/office/powerpoint/2010/main" val="2753675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06FA9-CC32-6CE6-CCD2-8B406A1E17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26EF6F-5840-237B-17CD-05CF0DC5D5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EC40D6-C78B-CEE6-15B1-6CED24DA4FA5}"/>
              </a:ext>
            </a:extLst>
          </p:cNvPr>
          <p:cNvSpPr>
            <a:spLocks noGrp="1"/>
          </p:cNvSpPr>
          <p:nvPr>
            <p:ph type="body" idx="1"/>
          </p:nvPr>
        </p:nvSpPr>
        <p:spPr/>
        <p:txBody>
          <a:bodyPr/>
          <a:lstStyle/>
          <a:p>
            <a:r>
              <a:rPr lang="en-US" dirty="0"/>
              <a:t>All new rules need approval from post-January 20, 2025 department/agency heads before issuance, though this power can be delegated and the OMB Director can exempt emergency cases or urgent deadlines.</a:t>
            </a:r>
          </a:p>
          <a:p>
            <a:r>
              <a:rPr lang="en-US" dirty="0"/>
              <a:t>Rules sent to the Federal Register but not yet published must be withdrawn for review, with same emergency exceptions applying.</a:t>
            </a:r>
          </a:p>
          <a:p>
            <a:r>
              <a:rPr lang="en-US" dirty="0"/>
              <a:t>Published or issued but not-yet-effective rules should undergo 60-day postponement for review, during which agencies can open comment periods and reassess petitions; further delays possible if needed.</a:t>
            </a:r>
          </a:p>
          <a:p>
            <a:r>
              <a:rPr lang="en-US" dirty="0"/>
              <a:t>After the 60-day review, rules without substantial questions need no action, while those raising concerns require OMB Director consultation.</a:t>
            </a:r>
          </a:p>
          <a:p>
            <a:r>
              <a:rPr lang="en-US" dirty="0"/>
              <a:t>"Rule" includes traditional rules (5 USC 551(4)), regulatory actions (EO 12866), guidance documents (EO 13891), notices of inquiry, advance notices, and agency statements of general applicability.</a:t>
            </a:r>
          </a:p>
          <a:p>
            <a:r>
              <a:rPr lang="en-US" dirty="0"/>
              <a:t>OMB Director oversees implementation, handles all related communications, and can review/act on pending Paperwork Reduction Act information collections.</a:t>
            </a:r>
          </a:p>
          <a:p>
            <a:r>
              <a:rPr lang="en-US" dirty="0"/>
              <a:t>Memorandum may be modified if pre-January 20, 2025 actions are found undermining its purpose; must be implemented within legal bounds.</a:t>
            </a:r>
          </a:p>
          <a:p>
            <a:r>
              <a:rPr lang="en-US" dirty="0"/>
              <a:t> </a:t>
            </a:r>
            <a:r>
              <a:rPr lang="en-US" dirty="0" err="1"/>
              <a:t>CopyRetryClaude</a:t>
            </a:r>
            <a:r>
              <a:rPr lang="en-US" dirty="0"/>
              <a:t> can make mistakes. Please double-check </a:t>
            </a:r>
            <a:r>
              <a:rPr lang="en-US" dirty="0" err="1"/>
              <a:t>responses.https</a:t>
            </a:r>
            <a:r>
              <a:rPr lang="en-US" dirty="0"/>
              <a:t>://www.whitehouse.gov/presidential-actions/2025/01/regulatory-freeze-pending-review/</a:t>
            </a:r>
          </a:p>
        </p:txBody>
      </p:sp>
      <p:sp>
        <p:nvSpPr>
          <p:cNvPr id="4" name="Slide Number Placeholder 3">
            <a:extLst>
              <a:ext uri="{FF2B5EF4-FFF2-40B4-BE49-F238E27FC236}">
                <a16:creationId xmlns:a16="http://schemas.microsoft.com/office/drawing/2014/main" id="{ADE6CAF5-C2ED-8B16-3448-845CAC9DB824}"/>
              </a:ext>
            </a:extLst>
          </p:cNvPr>
          <p:cNvSpPr>
            <a:spLocks noGrp="1"/>
          </p:cNvSpPr>
          <p:nvPr>
            <p:ph type="sldNum" sz="quarter" idx="5"/>
          </p:nvPr>
        </p:nvSpPr>
        <p:spPr/>
        <p:txBody>
          <a:bodyPr/>
          <a:lstStyle/>
          <a:p>
            <a:fld id="{B87997C3-E24A-4AC1-A07E-07814FAFFFFC}" type="slidenum">
              <a:rPr lang="en-US" smtClean="0"/>
              <a:t>12</a:t>
            </a:fld>
            <a:endParaRPr lang="en-US"/>
          </a:p>
        </p:txBody>
      </p:sp>
    </p:spTree>
    <p:extLst>
      <p:ext uri="{BB962C8B-B14F-4D97-AF65-F5344CB8AC3E}">
        <p14:creationId xmlns:p14="http://schemas.microsoft.com/office/powerpoint/2010/main" val="3089640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62A66-63F4-14A2-558B-12BB4DCF5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D871C5-EF9A-EE77-AD3D-A6071F7FCE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3FE491-3A74-B70E-6092-8914A854844F}"/>
              </a:ext>
            </a:extLst>
          </p:cNvPr>
          <p:cNvSpPr>
            <a:spLocks noGrp="1"/>
          </p:cNvSpPr>
          <p:nvPr>
            <p:ph type="body" idx="1"/>
          </p:nvPr>
        </p:nvSpPr>
        <p:spPr/>
        <p:txBody>
          <a:bodyPr/>
          <a:lstStyle/>
          <a:p>
            <a:r>
              <a:rPr lang="en-US" dirty="0"/>
              <a:t>All new rules need approval from post-January 20, 2025 department/agency heads before issuance, though this power can be delegated and the OMB Director can exempt emergency cases or urgent deadlines.</a:t>
            </a:r>
          </a:p>
          <a:p>
            <a:r>
              <a:rPr lang="en-US" dirty="0"/>
              <a:t>Rules sent to the Federal Register but not yet published must be withdrawn for review, with same emergency exceptions applying.</a:t>
            </a:r>
          </a:p>
          <a:p>
            <a:r>
              <a:rPr lang="en-US" dirty="0"/>
              <a:t>Published or issued but not-yet-effective rules should undergo 60-day postponement for review, during which agencies can open comment periods and reassess petitions; further delays possible if needed.</a:t>
            </a:r>
          </a:p>
          <a:p>
            <a:r>
              <a:rPr lang="en-US" dirty="0"/>
              <a:t>After the 60-day review, rules without substantial questions need no action, while those raising concerns require OMB Director consultation.</a:t>
            </a:r>
          </a:p>
          <a:p>
            <a:r>
              <a:rPr lang="en-US" dirty="0"/>
              <a:t>"Rule" includes traditional rules (5 USC 551(4)), regulatory actions (EO 12866), guidance documents (EO 13891), notices of inquiry, advance notices, and agency statements of general applicability.</a:t>
            </a:r>
          </a:p>
          <a:p>
            <a:r>
              <a:rPr lang="en-US" dirty="0"/>
              <a:t>OMB Director oversees implementation, handles all related communications, and can review/act on pending Paperwork Reduction Act information collections.</a:t>
            </a:r>
          </a:p>
          <a:p>
            <a:r>
              <a:rPr lang="en-US" dirty="0"/>
              <a:t>Memorandum may be modified if pre-January 20, 2025 actions are found undermining its purpose; must be implemented within legal bounds.</a:t>
            </a:r>
          </a:p>
          <a:p>
            <a:r>
              <a:rPr lang="en-US" dirty="0"/>
              <a:t> </a:t>
            </a:r>
            <a:r>
              <a:rPr lang="en-US" dirty="0" err="1"/>
              <a:t>CopyRetryClaude</a:t>
            </a:r>
            <a:r>
              <a:rPr lang="en-US" dirty="0"/>
              <a:t> can make mistakes. Please double-check </a:t>
            </a:r>
            <a:r>
              <a:rPr lang="en-US" dirty="0" err="1"/>
              <a:t>responses.https</a:t>
            </a:r>
            <a:r>
              <a:rPr lang="en-US" dirty="0"/>
              <a:t>://www.whitehouse.gov/presidential-actions/2025/01/regulatory-freeze-pending-review/</a:t>
            </a:r>
          </a:p>
        </p:txBody>
      </p:sp>
      <p:sp>
        <p:nvSpPr>
          <p:cNvPr id="4" name="Slide Number Placeholder 3">
            <a:extLst>
              <a:ext uri="{FF2B5EF4-FFF2-40B4-BE49-F238E27FC236}">
                <a16:creationId xmlns:a16="http://schemas.microsoft.com/office/drawing/2014/main" id="{36EC19C7-1F9A-B509-D13C-B58E6DC3FFF1}"/>
              </a:ext>
            </a:extLst>
          </p:cNvPr>
          <p:cNvSpPr>
            <a:spLocks noGrp="1"/>
          </p:cNvSpPr>
          <p:nvPr>
            <p:ph type="sldNum" sz="quarter" idx="5"/>
          </p:nvPr>
        </p:nvSpPr>
        <p:spPr/>
        <p:txBody>
          <a:bodyPr/>
          <a:lstStyle/>
          <a:p>
            <a:fld id="{B87997C3-E24A-4AC1-A07E-07814FAFFFFC}" type="slidenum">
              <a:rPr lang="en-US" smtClean="0"/>
              <a:t>13</a:t>
            </a:fld>
            <a:endParaRPr lang="en-US"/>
          </a:p>
        </p:txBody>
      </p:sp>
    </p:spTree>
    <p:extLst>
      <p:ext uri="{BB962C8B-B14F-4D97-AF65-F5344CB8AC3E}">
        <p14:creationId xmlns:p14="http://schemas.microsoft.com/office/powerpoint/2010/main" val="187405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19E8A-F534-FDBF-4CA9-A1DDC99CF6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CC5CBD-2F5C-F1FC-62B4-3583229533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C4DE11-A593-8906-871C-9372ADABBDC8}"/>
              </a:ext>
            </a:extLst>
          </p:cNvPr>
          <p:cNvSpPr>
            <a:spLocks noGrp="1"/>
          </p:cNvSpPr>
          <p:nvPr>
            <p:ph type="body" idx="1"/>
          </p:nvPr>
        </p:nvSpPr>
        <p:spPr/>
        <p:txBody>
          <a:bodyPr/>
          <a:lstStyle/>
          <a:p>
            <a:r>
              <a:rPr lang="en-US" dirty="0"/>
              <a:t>All new rules need approval from post-January 20, 2025 department/agency heads before issuance, though this power can be delegated and the OMB Director can exempt emergency cases or urgent deadlines.</a:t>
            </a:r>
          </a:p>
          <a:p>
            <a:r>
              <a:rPr lang="en-US" dirty="0"/>
              <a:t>Rules sent to the Federal Register but not yet published must be withdrawn for review, with same emergency exceptions applying.</a:t>
            </a:r>
          </a:p>
          <a:p>
            <a:r>
              <a:rPr lang="en-US" dirty="0"/>
              <a:t>Published or issued but not-yet-effective rules should undergo 60-day postponement for review, during which agencies can open comment periods and reassess petitions; further delays possible if needed.</a:t>
            </a:r>
          </a:p>
          <a:p>
            <a:r>
              <a:rPr lang="en-US" dirty="0"/>
              <a:t>After the 60-day review, rules without substantial questions need no action, while those raising concerns require OMB Director consultation.</a:t>
            </a:r>
          </a:p>
          <a:p>
            <a:r>
              <a:rPr lang="en-US" dirty="0"/>
              <a:t>"Rule" includes traditional rules (5 USC 551(4)), regulatory actions (EO 12866), guidance documents (EO 13891), notices of inquiry, advance notices, and agency statements of general applicability.</a:t>
            </a:r>
          </a:p>
          <a:p>
            <a:r>
              <a:rPr lang="en-US" dirty="0"/>
              <a:t>OMB Director oversees implementation, handles all related communications, and can review/act on pending Paperwork Reduction Act information collections.</a:t>
            </a:r>
          </a:p>
          <a:p>
            <a:r>
              <a:rPr lang="en-US" dirty="0"/>
              <a:t>Memorandum may be modified if pre-January 20, 2025 actions are found undermining its purpose; must be implemented within legal bounds.</a:t>
            </a:r>
          </a:p>
          <a:p>
            <a:r>
              <a:rPr lang="en-US" dirty="0"/>
              <a:t> </a:t>
            </a:r>
            <a:r>
              <a:rPr lang="en-US" dirty="0" err="1"/>
              <a:t>CopyRetryClaude</a:t>
            </a:r>
            <a:r>
              <a:rPr lang="en-US" dirty="0"/>
              <a:t> can make mistakes. Please double-check </a:t>
            </a:r>
            <a:r>
              <a:rPr lang="en-US" dirty="0" err="1"/>
              <a:t>responses.https</a:t>
            </a:r>
            <a:r>
              <a:rPr lang="en-US" dirty="0"/>
              <a:t>://www.whitehouse.gov/presidential-actions/2025/01/regulatory-freeze-pending-review/</a:t>
            </a:r>
          </a:p>
        </p:txBody>
      </p:sp>
      <p:sp>
        <p:nvSpPr>
          <p:cNvPr id="4" name="Slide Number Placeholder 3">
            <a:extLst>
              <a:ext uri="{FF2B5EF4-FFF2-40B4-BE49-F238E27FC236}">
                <a16:creationId xmlns:a16="http://schemas.microsoft.com/office/drawing/2014/main" id="{4245232E-9E6D-C58A-C28F-C62000A474DF}"/>
              </a:ext>
            </a:extLst>
          </p:cNvPr>
          <p:cNvSpPr>
            <a:spLocks noGrp="1"/>
          </p:cNvSpPr>
          <p:nvPr>
            <p:ph type="sldNum" sz="quarter" idx="5"/>
          </p:nvPr>
        </p:nvSpPr>
        <p:spPr/>
        <p:txBody>
          <a:bodyPr/>
          <a:lstStyle/>
          <a:p>
            <a:fld id="{B87997C3-E24A-4AC1-A07E-07814FAFFFFC}" type="slidenum">
              <a:rPr lang="en-US" smtClean="0"/>
              <a:t>14</a:t>
            </a:fld>
            <a:endParaRPr lang="en-US"/>
          </a:p>
        </p:txBody>
      </p:sp>
    </p:spTree>
    <p:extLst>
      <p:ext uri="{BB962C8B-B14F-4D97-AF65-F5344CB8AC3E}">
        <p14:creationId xmlns:p14="http://schemas.microsoft.com/office/powerpoint/2010/main" val="3037339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BDEEF-EDF2-CF93-31F4-C7B4AFB880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F8AB2C-8D19-3D00-8320-3A69755BE2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6D55A6-124C-13F5-DD08-47BEEA983A72}"/>
              </a:ext>
            </a:extLst>
          </p:cNvPr>
          <p:cNvSpPr>
            <a:spLocks noGrp="1"/>
          </p:cNvSpPr>
          <p:nvPr>
            <p:ph type="body" idx="1"/>
          </p:nvPr>
        </p:nvSpPr>
        <p:spPr/>
        <p:txBody>
          <a:bodyPr/>
          <a:lstStyle/>
          <a:p>
            <a:r>
              <a:rPr lang="en-US" dirty="0"/>
              <a:t>All new rules need approval from post-January 20, 2025 department/agency heads before issuance, though this power can be delegated and the OMB Director can exempt emergency cases or urgent deadlines.</a:t>
            </a:r>
          </a:p>
          <a:p>
            <a:r>
              <a:rPr lang="en-US" dirty="0"/>
              <a:t>Rules sent to the Federal Register but not yet published must be withdrawn for review, with same emergency exceptions applying.</a:t>
            </a:r>
          </a:p>
          <a:p>
            <a:r>
              <a:rPr lang="en-US" dirty="0"/>
              <a:t>Published or issued but not-yet-effective rules should undergo 60-day postponement for review, during which agencies can open comment periods and reassess petitions; further delays possible if needed.</a:t>
            </a:r>
          </a:p>
          <a:p>
            <a:r>
              <a:rPr lang="en-US" dirty="0"/>
              <a:t>After the 60-day review, rules without substantial questions need no action, while those raising concerns require OMB Director consultation.</a:t>
            </a:r>
          </a:p>
          <a:p>
            <a:r>
              <a:rPr lang="en-US" dirty="0"/>
              <a:t>"Rule" includes traditional rules (5 USC 551(4)), regulatory actions (EO 12866), guidance documents (EO 13891), notices of inquiry, advance notices, and agency statements of general applicability.</a:t>
            </a:r>
          </a:p>
          <a:p>
            <a:r>
              <a:rPr lang="en-US" dirty="0"/>
              <a:t>OMB Director oversees implementation, handles all related communications, and can review/act on pending Paperwork Reduction Act information collections.</a:t>
            </a:r>
          </a:p>
          <a:p>
            <a:r>
              <a:rPr lang="en-US" dirty="0"/>
              <a:t>Memorandum may be modified if pre-January 20, 2025 actions are found undermining its purpose; must be implemented within legal bounds.</a:t>
            </a:r>
          </a:p>
          <a:p>
            <a:r>
              <a:rPr lang="en-US" dirty="0"/>
              <a:t> </a:t>
            </a:r>
            <a:r>
              <a:rPr lang="en-US" dirty="0" err="1"/>
              <a:t>CopyRetryClaude</a:t>
            </a:r>
            <a:r>
              <a:rPr lang="en-US" dirty="0"/>
              <a:t> can make mistakes. Please double-check </a:t>
            </a:r>
            <a:r>
              <a:rPr lang="en-US" dirty="0" err="1"/>
              <a:t>responses.https</a:t>
            </a:r>
            <a:r>
              <a:rPr lang="en-US" dirty="0"/>
              <a:t>://www.whitehouse.gov/presidential-actions/2025/01/regulatory-freeze-pending-review/</a:t>
            </a:r>
          </a:p>
        </p:txBody>
      </p:sp>
      <p:sp>
        <p:nvSpPr>
          <p:cNvPr id="4" name="Slide Number Placeholder 3">
            <a:extLst>
              <a:ext uri="{FF2B5EF4-FFF2-40B4-BE49-F238E27FC236}">
                <a16:creationId xmlns:a16="http://schemas.microsoft.com/office/drawing/2014/main" id="{8ED2BF4F-C454-4B85-1A80-2751AA127553}"/>
              </a:ext>
            </a:extLst>
          </p:cNvPr>
          <p:cNvSpPr>
            <a:spLocks noGrp="1"/>
          </p:cNvSpPr>
          <p:nvPr>
            <p:ph type="sldNum" sz="quarter" idx="5"/>
          </p:nvPr>
        </p:nvSpPr>
        <p:spPr/>
        <p:txBody>
          <a:bodyPr/>
          <a:lstStyle/>
          <a:p>
            <a:fld id="{B87997C3-E24A-4AC1-A07E-07814FAFFFFC}" type="slidenum">
              <a:rPr lang="en-US" smtClean="0"/>
              <a:t>15</a:t>
            </a:fld>
            <a:endParaRPr lang="en-US"/>
          </a:p>
        </p:txBody>
      </p:sp>
    </p:spTree>
    <p:extLst>
      <p:ext uri="{BB962C8B-B14F-4D97-AF65-F5344CB8AC3E}">
        <p14:creationId xmlns:p14="http://schemas.microsoft.com/office/powerpoint/2010/main" val="4044215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B2296-70C3-DC4F-C03A-801E306F0B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44A241-B522-B558-1313-D60BAA2090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F35300-8012-8B36-4AF0-827BA819A625}"/>
              </a:ext>
            </a:extLst>
          </p:cNvPr>
          <p:cNvSpPr>
            <a:spLocks noGrp="1"/>
          </p:cNvSpPr>
          <p:nvPr>
            <p:ph type="dt" sz="half" idx="10"/>
          </p:nvPr>
        </p:nvSpPr>
        <p:spPr/>
        <p:txBody>
          <a:bodyPr/>
          <a:lstStyle/>
          <a:p>
            <a:fld id="{30203551-FF07-4934-8021-D1CD71220A3B}" type="datetimeFigureOut">
              <a:rPr lang="en-US" smtClean="0"/>
              <a:t>2/15/2025</a:t>
            </a:fld>
            <a:endParaRPr lang="en-US"/>
          </a:p>
        </p:txBody>
      </p:sp>
      <p:sp>
        <p:nvSpPr>
          <p:cNvPr id="5" name="Footer Placeholder 4">
            <a:extLst>
              <a:ext uri="{FF2B5EF4-FFF2-40B4-BE49-F238E27FC236}">
                <a16:creationId xmlns:a16="http://schemas.microsoft.com/office/drawing/2014/main" id="{D0A744BB-2C88-DDB7-5CD8-1135278D22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FFC8AC-FCC6-85B3-A7F0-B5C93EAF6C7B}"/>
              </a:ext>
            </a:extLst>
          </p:cNvPr>
          <p:cNvSpPr>
            <a:spLocks noGrp="1"/>
          </p:cNvSpPr>
          <p:nvPr>
            <p:ph type="sldNum" sz="quarter" idx="12"/>
          </p:nvPr>
        </p:nvSpPr>
        <p:spPr/>
        <p:txBody>
          <a:bodyPr/>
          <a:lstStyle/>
          <a:p>
            <a:fld id="{A7099598-64CF-41E3-ABAA-60846FC8049A}" type="slidenum">
              <a:rPr lang="en-US" smtClean="0"/>
              <a:t>‹#›</a:t>
            </a:fld>
            <a:endParaRPr lang="en-US"/>
          </a:p>
        </p:txBody>
      </p:sp>
    </p:spTree>
    <p:extLst>
      <p:ext uri="{BB962C8B-B14F-4D97-AF65-F5344CB8AC3E}">
        <p14:creationId xmlns:p14="http://schemas.microsoft.com/office/powerpoint/2010/main" val="466781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62B9E-81DD-1781-83AC-524BD2F1E3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72A690-2D76-55C9-127D-A908DCC791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391213-6650-526A-46C7-28E7BD490574}"/>
              </a:ext>
            </a:extLst>
          </p:cNvPr>
          <p:cNvSpPr>
            <a:spLocks noGrp="1"/>
          </p:cNvSpPr>
          <p:nvPr>
            <p:ph type="dt" sz="half" idx="10"/>
          </p:nvPr>
        </p:nvSpPr>
        <p:spPr/>
        <p:txBody>
          <a:bodyPr/>
          <a:lstStyle/>
          <a:p>
            <a:fld id="{30203551-FF07-4934-8021-D1CD71220A3B}" type="datetimeFigureOut">
              <a:rPr lang="en-US" smtClean="0"/>
              <a:t>2/15/2025</a:t>
            </a:fld>
            <a:endParaRPr lang="en-US"/>
          </a:p>
        </p:txBody>
      </p:sp>
      <p:sp>
        <p:nvSpPr>
          <p:cNvPr id="5" name="Footer Placeholder 4">
            <a:extLst>
              <a:ext uri="{FF2B5EF4-FFF2-40B4-BE49-F238E27FC236}">
                <a16:creationId xmlns:a16="http://schemas.microsoft.com/office/drawing/2014/main" id="{C1826C0F-C573-CB98-1560-05B4E7DDEE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03792D-4A10-5A04-882E-C5AA89907134}"/>
              </a:ext>
            </a:extLst>
          </p:cNvPr>
          <p:cNvSpPr>
            <a:spLocks noGrp="1"/>
          </p:cNvSpPr>
          <p:nvPr>
            <p:ph type="sldNum" sz="quarter" idx="12"/>
          </p:nvPr>
        </p:nvSpPr>
        <p:spPr/>
        <p:txBody>
          <a:bodyPr/>
          <a:lstStyle/>
          <a:p>
            <a:fld id="{A7099598-64CF-41E3-ABAA-60846FC8049A}" type="slidenum">
              <a:rPr lang="en-US" smtClean="0"/>
              <a:t>‹#›</a:t>
            </a:fld>
            <a:endParaRPr lang="en-US"/>
          </a:p>
        </p:txBody>
      </p:sp>
    </p:spTree>
    <p:extLst>
      <p:ext uri="{BB962C8B-B14F-4D97-AF65-F5344CB8AC3E}">
        <p14:creationId xmlns:p14="http://schemas.microsoft.com/office/powerpoint/2010/main" val="2023530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555464-B167-48F9-FBA2-B1A7D4D5C9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6D966A-6093-F2D5-271F-66AB058F52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E3F146-4BA6-0AE9-F7DA-14298D491783}"/>
              </a:ext>
            </a:extLst>
          </p:cNvPr>
          <p:cNvSpPr>
            <a:spLocks noGrp="1"/>
          </p:cNvSpPr>
          <p:nvPr>
            <p:ph type="dt" sz="half" idx="10"/>
          </p:nvPr>
        </p:nvSpPr>
        <p:spPr/>
        <p:txBody>
          <a:bodyPr/>
          <a:lstStyle/>
          <a:p>
            <a:fld id="{30203551-FF07-4934-8021-D1CD71220A3B}" type="datetimeFigureOut">
              <a:rPr lang="en-US" smtClean="0"/>
              <a:t>2/15/2025</a:t>
            </a:fld>
            <a:endParaRPr lang="en-US"/>
          </a:p>
        </p:txBody>
      </p:sp>
      <p:sp>
        <p:nvSpPr>
          <p:cNvPr id="5" name="Footer Placeholder 4">
            <a:extLst>
              <a:ext uri="{FF2B5EF4-FFF2-40B4-BE49-F238E27FC236}">
                <a16:creationId xmlns:a16="http://schemas.microsoft.com/office/drawing/2014/main" id="{AD7E49E2-3506-61F6-23C8-16E758F372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960B79-2706-92D0-ADC9-F03040873D3E}"/>
              </a:ext>
            </a:extLst>
          </p:cNvPr>
          <p:cNvSpPr>
            <a:spLocks noGrp="1"/>
          </p:cNvSpPr>
          <p:nvPr>
            <p:ph type="sldNum" sz="quarter" idx="12"/>
          </p:nvPr>
        </p:nvSpPr>
        <p:spPr/>
        <p:txBody>
          <a:bodyPr/>
          <a:lstStyle/>
          <a:p>
            <a:fld id="{A7099598-64CF-41E3-ABAA-60846FC8049A}" type="slidenum">
              <a:rPr lang="en-US" smtClean="0"/>
              <a:t>‹#›</a:t>
            </a:fld>
            <a:endParaRPr lang="en-US"/>
          </a:p>
        </p:txBody>
      </p:sp>
    </p:spTree>
    <p:extLst>
      <p:ext uri="{BB962C8B-B14F-4D97-AF65-F5344CB8AC3E}">
        <p14:creationId xmlns:p14="http://schemas.microsoft.com/office/powerpoint/2010/main" val="551166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529D-95CB-2DBF-639F-D189AD7810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AEDDFF-84FC-84D6-A11F-D595CF6DFC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0799CF-5940-90EE-B7FC-732EAA8D5C37}"/>
              </a:ext>
            </a:extLst>
          </p:cNvPr>
          <p:cNvSpPr>
            <a:spLocks noGrp="1"/>
          </p:cNvSpPr>
          <p:nvPr>
            <p:ph type="dt" sz="half" idx="10"/>
          </p:nvPr>
        </p:nvSpPr>
        <p:spPr/>
        <p:txBody>
          <a:bodyPr/>
          <a:lstStyle/>
          <a:p>
            <a:fld id="{30203551-FF07-4934-8021-D1CD71220A3B}" type="datetimeFigureOut">
              <a:rPr lang="en-US" smtClean="0"/>
              <a:t>2/15/2025</a:t>
            </a:fld>
            <a:endParaRPr lang="en-US"/>
          </a:p>
        </p:txBody>
      </p:sp>
      <p:sp>
        <p:nvSpPr>
          <p:cNvPr id="5" name="Footer Placeholder 4">
            <a:extLst>
              <a:ext uri="{FF2B5EF4-FFF2-40B4-BE49-F238E27FC236}">
                <a16:creationId xmlns:a16="http://schemas.microsoft.com/office/drawing/2014/main" id="{E7ED0D55-01E5-5824-0C58-26335F9460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BA83B0-8FC3-6F24-C777-0A490211673D}"/>
              </a:ext>
            </a:extLst>
          </p:cNvPr>
          <p:cNvSpPr>
            <a:spLocks noGrp="1"/>
          </p:cNvSpPr>
          <p:nvPr>
            <p:ph type="sldNum" sz="quarter" idx="12"/>
          </p:nvPr>
        </p:nvSpPr>
        <p:spPr/>
        <p:txBody>
          <a:bodyPr/>
          <a:lstStyle/>
          <a:p>
            <a:fld id="{A7099598-64CF-41E3-ABAA-60846FC8049A}" type="slidenum">
              <a:rPr lang="en-US" smtClean="0"/>
              <a:t>‹#›</a:t>
            </a:fld>
            <a:endParaRPr lang="en-US"/>
          </a:p>
        </p:txBody>
      </p:sp>
    </p:spTree>
    <p:extLst>
      <p:ext uri="{BB962C8B-B14F-4D97-AF65-F5344CB8AC3E}">
        <p14:creationId xmlns:p14="http://schemas.microsoft.com/office/powerpoint/2010/main" val="1777017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E4599-0928-7A32-C87D-773ACD2C45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4F9CF7-DB53-8374-C4FE-500915AE11A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A31A72-1A61-548A-5DCB-A34D38A52A37}"/>
              </a:ext>
            </a:extLst>
          </p:cNvPr>
          <p:cNvSpPr>
            <a:spLocks noGrp="1"/>
          </p:cNvSpPr>
          <p:nvPr>
            <p:ph type="dt" sz="half" idx="10"/>
          </p:nvPr>
        </p:nvSpPr>
        <p:spPr/>
        <p:txBody>
          <a:bodyPr/>
          <a:lstStyle/>
          <a:p>
            <a:fld id="{30203551-FF07-4934-8021-D1CD71220A3B}" type="datetimeFigureOut">
              <a:rPr lang="en-US" smtClean="0"/>
              <a:t>2/15/2025</a:t>
            </a:fld>
            <a:endParaRPr lang="en-US"/>
          </a:p>
        </p:txBody>
      </p:sp>
      <p:sp>
        <p:nvSpPr>
          <p:cNvPr id="5" name="Footer Placeholder 4">
            <a:extLst>
              <a:ext uri="{FF2B5EF4-FFF2-40B4-BE49-F238E27FC236}">
                <a16:creationId xmlns:a16="http://schemas.microsoft.com/office/drawing/2014/main" id="{0B3578FA-4397-A514-C79E-5A9BC1F4D2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0BEE57-FE54-DB91-5589-A299985B55C9}"/>
              </a:ext>
            </a:extLst>
          </p:cNvPr>
          <p:cNvSpPr>
            <a:spLocks noGrp="1"/>
          </p:cNvSpPr>
          <p:nvPr>
            <p:ph type="sldNum" sz="quarter" idx="12"/>
          </p:nvPr>
        </p:nvSpPr>
        <p:spPr/>
        <p:txBody>
          <a:bodyPr/>
          <a:lstStyle/>
          <a:p>
            <a:fld id="{A7099598-64CF-41E3-ABAA-60846FC8049A}" type="slidenum">
              <a:rPr lang="en-US" smtClean="0"/>
              <a:t>‹#›</a:t>
            </a:fld>
            <a:endParaRPr lang="en-US"/>
          </a:p>
        </p:txBody>
      </p:sp>
    </p:spTree>
    <p:extLst>
      <p:ext uri="{BB962C8B-B14F-4D97-AF65-F5344CB8AC3E}">
        <p14:creationId xmlns:p14="http://schemas.microsoft.com/office/powerpoint/2010/main" val="1384560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E7B05-7269-3F22-018D-BB2B121E49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19BAA2-5578-A156-348B-CEB9F12DD5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C0DEF9-FE4B-0729-FC45-75584C8BA3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49CB0B-76B4-EF81-9F2B-C11350ED984F}"/>
              </a:ext>
            </a:extLst>
          </p:cNvPr>
          <p:cNvSpPr>
            <a:spLocks noGrp="1"/>
          </p:cNvSpPr>
          <p:nvPr>
            <p:ph type="dt" sz="half" idx="10"/>
          </p:nvPr>
        </p:nvSpPr>
        <p:spPr/>
        <p:txBody>
          <a:bodyPr/>
          <a:lstStyle/>
          <a:p>
            <a:fld id="{30203551-FF07-4934-8021-D1CD71220A3B}" type="datetimeFigureOut">
              <a:rPr lang="en-US" smtClean="0"/>
              <a:t>2/15/2025</a:t>
            </a:fld>
            <a:endParaRPr lang="en-US"/>
          </a:p>
        </p:txBody>
      </p:sp>
      <p:sp>
        <p:nvSpPr>
          <p:cNvPr id="6" name="Footer Placeholder 5">
            <a:extLst>
              <a:ext uri="{FF2B5EF4-FFF2-40B4-BE49-F238E27FC236}">
                <a16:creationId xmlns:a16="http://schemas.microsoft.com/office/drawing/2014/main" id="{7DDE5C18-E0D5-398B-A4CB-329AFADBD4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B1BEFD-D69C-5436-7E28-269251CE4F85}"/>
              </a:ext>
            </a:extLst>
          </p:cNvPr>
          <p:cNvSpPr>
            <a:spLocks noGrp="1"/>
          </p:cNvSpPr>
          <p:nvPr>
            <p:ph type="sldNum" sz="quarter" idx="12"/>
          </p:nvPr>
        </p:nvSpPr>
        <p:spPr/>
        <p:txBody>
          <a:bodyPr/>
          <a:lstStyle/>
          <a:p>
            <a:fld id="{A7099598-64CF-41E3-ABAA-60846FC8049A}" type="slidenum">
              <a:rPr lang="en-US" smtClean="0"/>
              <a:t>‹#›</a:t>
            </a:fld>
            <a:endParaRPr lang="en-US"/>
          </a:p>
        </p:txBody>
      </p:sp>
    </p:spTree>
    <p:extLst>
      <p:ext uri="{BB962C8B-B14F-4D97-AF65-F5344CB8AC3E}">
        <p14:creationId xmlns:p14="http://schemas.microsoft.com/office/powerpoint/2010/main" val="2209910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39023-6665-F988-E476-F02EFF936C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C22592-D74D-8D7E-57C1-2268564D25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EF8D2D-6FE0-271C-77ED-301AE5E27A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3CBF72-5799-31E2-4E46-5BD1E497DB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DF08FB-808C-8F5A-1118-4352D26692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CB52D0-346E-3672-7E9E-5DE74A5E5E34}"/>
              </a:ext>
            </a:extLst>
          </p:cNvPr>
          <p:cNvSpPr>
            <a:spLocks noGrp="1"/>
          </p:cNvSpPr>
          <p:nvPr>
            <p:ph type="dt" sz="half" idx="10"/>
          </p:nvPr>
        </p:nvSpPr>
        <p:spPr/>
        <p:txBody>
          <a:bodyPr/>
          <a:lstStyle/>
          <a:p>
            <a:fld id="{30203551-FF07-4934-8021-D1CD71220A3B}" type="datetimeFigureOut">
              <a:rPr lang="en-US" smtClean="0"/>
              <a:t>2/15/2025</a:t>
            </a:fld>
            <a:endParaRPr lang="en-US"/>
          </a:p>
        </p:txBody>
      </p:sp>
      <p:sp>
        <p:nvSpPr>
          <p:cNvPr id="8" name="Footer Placeholder 7">
            <a:extLst>
              <a:ext uri="{FF2B5EF4-FFF2-40B4-BE49-F238E27FC236}">
                <a16:creationId xmlns:a16="http://schemas.microsoft.com/office/drawing/2014/main" id="{7913CD17-869C-3962-C101-4A21C14243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6DD86B-FA51-2F24-7CA6-F29D4F50160E}"/>
              </a:ext>
            </a:extLst>
          </p:cNvPr>
          <p:cNvSpPr>
            <a:spLocks noGrp="1"/>
          </p:cNvSpPr>
          <p:nvPr>
            <p:ph type="sldNum" sz="quarter" idx="12"/>
          </p:nvPr>
        </p:nvSpPr>
        <p:spPr/>
        <p:txBody>
          <a:bodyPr/>
          <a:lstStyle/>
          <a:p>
            <a:fld id="{A7099598-64CF-41E3-ABAA-60846FC8049A}" type="slidenum">
              <a:rPr lang="en-US" smtClean="0"/>
              <a:t>‹#›</a:t>
            </a:fld>
            <a:endParaRPr lang="en-US"/>
          </a:p>
        </p:txBody>
      </p:sp>
    </p:spTree>
    <p:extLst>
      <p:ext uri="{BB962C8B-B14F-4D97-AF65-F5344CB8AC3E}">
        <p14:creationId xmlns:p14="http://schemas.microsoft.com/office/powerpoint/2010/main" val="2962796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5DE45-71CD-4FB9-A514-C627726CCB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4F7A51-77EC-85B2-A993-05B7F4672905}"/>
              </a:ext>
            </a:extLst>
          </p:cNvPr>
          <p:cNvSpPr>
            <a:spLocks noGrp="1"/>
          </p:cNvSpPr>
          <p:nvPr>
            <p:ph type="dt" sz="half" idx="10"/>
          </p:nvPr>
        </p:nvSpPr>
        <p:spPr/>
        <p:txBody>
          <a:bodyPr/>
          <a:lstStyle/>
          <a:p>
            <a:fld id="{30203551-FF07-4934-8021-D1CD71220A3B}" type="datetimeFigureOut">
              <a:rPr lang="en-US" smtClean="0"/>
              <a:t>2/15/2025</a:t>
            </a:fld>
            <a:endParaRPr lang="en-US"/>
          </a:p>
        </p:txBody>
      </p:sp>
      <p:sp>
        <p:nvSpPr>
          <p:cNvPr id="4" name="Footer Placeholder 3">
            <a:extLst>
              <a:ext uri="{FF2B5EF4-FFF2-40B4-BE49-F238E27FC236}">
                <a16:creationId xmlns:a16="http://schemas.microsoft.com/office/drawing/2014/main" id="{8E425409-6122-CE11-BE98-EBC4F8E161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F7B343-BBD6-8628-F375-9E96CD157614}"/>
              </a:ext>
            </a:extLst>
          </p:cNvPr>
          <p:cNvSpPr>
            <a:spLocks noGrp="1"/>
          </p:cNvSpPr>
          <p:nvPr>
            <p:ph type="sldNum" sz="quarter" idx="12"/>
          </p:nvPr>
        </p:nvSpPr>
        <p:spPr/>
        <p:txBody>
          <a:bodyPr/>
          <a:lstStyle/>
          <a:p>
            <a:fld id="{A7099598-64CF-41E3-ABAA-60846FC8049A}" type="slidenum">
              <a:rPr lang="en-US" smtClean="0"/>
              <a:t>‹#›</a:t>
            </a:fld>
            <a:endParaRPr lang="en-US"/>
          </a:p>
        </p:txBody>
      </p:sp>
    </p:spTree>
    <p:extLst>
      <p:ext uri="{BB962C8B-B14F-4D97-AF65-F5344CB8AC3E}">
        <p14:creationId xmlns:p14="http://schemas.microsoft.com/office/powerpoint/2010/main" val="3805110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0DF244-DE24-082E-17A2-07A92E70BDEA}"/>
              </a:ext>
            </a:extLst>
          </p:cNvPr>
          <p:cNvSpPr>
            <a:spLocks noGrp="1"/>
          </p:cNvSpPr>
          <p:nvPr>
            <p:ph type="dt" sz="half" idx="10"/>
          </p:nvPr>
        </p:nvSpPr>
        <p:spPr/>
        <p:txBody>
          <a:bodyPr/>
          <a:lstStyle/>
          <a:p>
            <a:fld id="{30203551-FF07-4934-8021-D1CD71220A3B}" type="datetimeFigureOut">
              <a:rPr lang="en-US" smtClean="0"/>
              <a:t>2/15/2025</a:t>
            </a:fld>
            <a:endParaRPr lang="en-US"/>
          </a:p>
        </p:txBody>
      </p:sp>
      <p:sp>
        <p:nvSpPr>
          <p:cNvPr id="3" name="Footer Placeholder 2">
            <a:extLst>
              <a:ext uri="{FF2B5EF4-FFF2-40B4-BE49-F238E27FC236}">
                <a16:creationId xmlns:a16="http://schemas.microsoft.com/office/drawing/2014/main" id="{DAD7BCA0-4A89-ED6A-0021-0054B5B893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8CA80-7285-2298-10D7-1571AA6D5924}"/>
              </a:ext>
            </a:extLst>
          </p:cNvPr>
          <p:cNvSpPr>
            <a:spLocks noGrp="1"/>
          </p:cNvSpPr>
          <p:nvPr>
            <p:ph type="sldNum" sz="quarter" idx="12"/>
          </p:nvPr>
        </p:nvSpPr>
        <p:spPr/>
        <p:txBody>
          <a:bodyPr/>
          <a:lstStyle/>
          <a:p>
            <a:fld id="{A7099598-64CF-41E3-ABAA-60846FC8049A}" type="slidenum">
              <a:rPr lang="en-US" smtClean="0"/>
              <a:t>‹#›</a:t>
            </a:fld>
            <a:endParaRPr lang="en-US"/>
          </a:p>
        </p:txBody>
      </p:sp>
    </p:spTree>
    <p:extLst>
      <p:ext uri="{BB962C8B-B14F-4D97-AF65-F5344CB8AC3E}">
        <p14:creationId xmlns:p14="http://schemas.microsoft.com/office/powerpoint/2010/main" val="575973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62A68-FC3B-9E75-4858-C856916480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D95C1F-9E55-4FDE-F7D2-112B4B66B7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087391-C9AA-101B-84CE-0363AE0A3F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C7500E-ED0B-5D59-BB5B-F2C63DF48428}"/>
              </a:ext>
            </a:extLst>
          </p:cNvPr>
          <p:cNvSpPr>
            <a:spLocks noGrp="1"/>
          </p:cNvSpPr>
          <p:nvPr>
            <p:ph type="dt" sz="half" idx="10"/>
          </p:nvPr>
        </p:nvSpPr>
        <p:spPr/>
        <p:txBody>
          <a:bodyPr/>
          <a:lstStyle/>
          <a:p>
            <a:fld id="{30203551-FF07-4934-8021-D1CD71220A3B}" type="datetimeFigureOut">
              <a:rPr lang="en-US" smtClean="0"/>
              <a:t>2/15/2025</a:t>
            </a:fld>
            <a:endParaRPr lang="en-US"/>
          </a:p>
        </p:txBody>
      </p:sp>
      <p:sp>
        <p:nvSpPr>
          <p:cNvPr id="6" name="Footer Placeholder 5">
            <a:extLst>
              <a:ext uri="{FF2B5EF4-FFF2-40B4-BE49-F238E27FC236}">
                <a16:creationId xmlns:a16="http://schemas.microsoft.com/office/drawing/2014/main" id="{804CF337-98D9-5898-7746-972D3EA5DE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6107B4-8BDF-F642-F4A7-4B90A9BC8133}"/>
              </a:ext>
            </a:extLst>
          </p:cNvPr>
          <p:cNvSpPr>
            <a:spLocks noGrp="1"/>
          </p:cNvSpPr>
          <p:nvPr>
            <p:ph type="sldNum" sz="quarter" idx="12"/>
          </p:nvPr>
        </p:nvSpPr>
        <p:spPr/>
        <p:txBody>
          <a:bodyPr/>
          <a:lstStyle/>
          <a:p>
            <a:fld id="{A7099598-64CF-41E3-ABAA-60846FC8049A}" type="slidenum">
              <a:rPr lang="en-US" smtClean="0"/>
              <a:t>‹#›</a:t>
            </a:fld>
            <a:endParaRPr lang="en-US"/>
          </a:p>
        </p:txBody>
      </p:sp>
    </p:spTree>
    <p:extLst>
      <p:ext uri="{BB962C8B-B14F-4D97-AF65-F5344CB8AC3E}">
        <p14:creationId xmlns:p14="http://schemas.microsoft.com/office/powerpoint/2010/main" val="2418110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3DED-9955-3F66-6BF2-F72A2A4E5E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FE4D16-6189-8984-50CF-AF17F74CE8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8495C4-D369-9497-4540-6B66038F8E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913C09-0407-28C4-97C3-FBB08568E45E}"/>
              </a:ext>
            </a:extLst>
          </p:cNvPr>
          <p:cNvSpPr>
            <a:spLocks noGrp="1"/>
          </p:cNvSpPr>
          <p:nvPr>
            <p:ph type="dt" sz="half" idx="10"/>
          </p:nvPr>
        </p:nvSpPr>
        <p:spPr/>
        <p:txBody>
          <a:bodyPr/>
          <a:lstStyle/>
          <a:p>
            <a:fld id="{30203551-FF07-4934-8021-D1CD71220A3B}" type="datetimeFigureOut">
              <a:rPr lang="en-US" smtClean="0"/>
              <a:t>2/15/2025</a:t>
            </a:fld>
            <a:endParaRPr lang="en-US"/>
          </a:p>
        </p:txBody>
      </p:sp>
      <p:sp>
        <p:nvSpPr>
          <p:cNvPr id="6" name="Footer Placeholder 5">
            <a:extLst>
              <a:ext uri="{FF2B5EF4-FFF2-40B4-BE49-F238E27FC236}">
                <a16:creationId xmlns:a16="http://schemas.microsoft.com/office/drawing/2014/main" id="{B48CA29B-033E-3A34-F77C-F2B9D82DF6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D7DCD7-0410-7DE7-29DF-DBBFC4C2FCBD}"/>
              </a:ext>
            </a:extLst>
          </p:cNvPr>
          <p:cNvSpPr>
            <a:spLocks noGrp="1"/>
          </p:cNvSpPr>
          <p:nvPr>
            <p:ph type="sldNum" sz="quarter" idx="12"/>
          </p:nvPr>
        </p:nvSpPr>
        <p:spPr/>
        <p:txBody>
          <a:bodyPr/>
          <a:lstStyle/>
          <a:p>
            <a:fld id="{A7099598-64CF-41E3-ABAA-60846FC8049A}" type="slidenum">
              <a:rPr lang="en-US" smtClean="0"/>
              <a:t>‹#›</a:t>
            </a:fld>
            <a:endParaRPr lang="en-US"/>
          </a:p>
        </p:txBody>
      </p:sp>
    </p:spTree>
    <p:extLst>
      <p:ext uri="{BB962C8B-B14F-4D97-AF65-F5344CB8AC3E}">
        <p14:creationId xmlns:p14="http://schemas.microsoft.com/office/powerpoint/2010/main" val="2765882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AE8BAB-FA24-3269-9DE7-B5A4290897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C059DC-F627-C34F-0D9E-54FC7D8606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E9A0EE-9479-A39F-5086-8AD4DF073B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0203551-FF07-4934-8021-D1CD71220A3B}" type="datetimeFigureOut">
              <a:rPr lang="en-US" smtClean="0"/>
              <a:t>2/15/2025</a:t>
            </a:fld>
            <a:endParaRPr lang="en-US"/>
          </a:p>
        </p:txBody>
      </p:sp>
      <p:sp>
        <p:nvSpPr>
          <p:cNvPr id="5" name="Footer Placeholder 4">
            <a:extLst>
              <a:ext uri="{FF2B5EF4-FFF2-40B4-BE49-F238E27FC236}">
                <a16:creationId xmlns:a16="http://schemas.microsoft.com/office/drawing/2014/main" id="{33717DD9-B498-B59B-7C48-482C7332F8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9888FD7-D280-F594-231F-A5349A71DF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099598-64CF-41E3-ABAA-60846FC8049A}" type="slidenum">
              <a:rPr lang="en-US" smtClean="0"/>
              <a:t>‹#›</a:t>
            </a:fld>
            <a:endParaRPr lang="en-US"/>
          </a:p>
        </p:txBody>
      </p:sp>
    </p:spTree>
    <p:extLst>
      <p:ext uri="{BB962C8B-B14F-4D97-AF65-F5344CB8AC3E}">
        <p14:creationId xmlns:p14="http://schemas.microsoft.com/office/powerpoint/2010/main" val="1694508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3.documentcloud.org/documents/25506186/m-25-13-temporary-pause-to-review-agency-grant-loan-and-other-financial-assistance-programs.pdf"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docs.google.com/document/d/1WGCwE_-bKHGoNFxlgI9gP3U7tPMERjxE/edit?usp=sharing&amp;ouid=110505353062061648506&amp;rtpof=true&amp;sd=true"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5.emf"/><Relationship Id="rId4" Type="http://schemas.openxmlformats.org/officeDocument/2006/relationships/package" Target="../embeddings/Microsoft_Excel_Worksheet.xlsx"/></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councilofnonprofits.org/files/media/documents/2025/chart-executive-orders.pdf"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hyperlink" Target="https://en.wikipedia.org/wiki/Protecting_Children_from_Chemical_and_Surgical_Mutilation" TargetMode="External"/><Relationship Id="rId3" Type="http://schemas.openxmlformats.org/officeDocument/2006/relationships/hyperlink" Target="https://en.wikisource.org/wiki/Establishing_and_Implementing_the_President%27s_%22Department_of_Government_Efficiency%22" TargetMode="External"/><Relationship Id="rId7" Type="http://schemas.openxmlformats.org/officeDocument/2006/relationships/hyperlink" Target="https://www.whitehouse.gov/presidential-actions/2025/01/immediate-assessment-of-aviation-safety/"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en.wikisource.org/wiki/Ending_Illegal_Discrimination_And_Restoring_Merit-Based_Opportunity" TargetMode="External"/><Relationship Id="rId5" Type="http://schemas.openxmlformats.org/officeDocument/2006/relationships/hyperlink" Target="https://en.wikisource.org/wiki/Reforming_the_Federal_Hiring_Process_and_Restoring_Merit_to_Government_Service" TargetMode="External"/><Relationship Id="rId4" Type="http://schemas.openxmlformats.org/officeDocument/2006/relationships/hyperlink" Target="https://en.wikisource.org/wiki/Ending_Radical_and_Wasteful_Government_DEI_Programs_and_Preferencing" TargetMode="External"/><Relationship Id="rId9" Type="http://schemas.openxmlformats.org/officeDocument/2006/relationships/hyperlink" Target="https://www.whitehouse.gov/presidential-actions/2025/01/expanding-educational-freedom-and-opportunity-for-familie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whitehouse.gov/presidential-actions/2025/01/regulatory-freeze-pending-review/"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www.whitehouse.gov/fact-sheets/2025/01/fact-sheet-president-donald-j-trump-launches-massive-10-to-1-deregulation-initiative/" TargetMode="External"/><Relationship Id="rId4" Type="http://schemas.openxmlformats.org/officeDocument/2006/relationships/hyperlink" Target="https://www.whitehouse.gov/presidential-actions/2025/01/restoring-accountability-for-career-senior-executive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chcoc.gov/sites/default/files/OPM%20Memo%20Further%20Guidance%20Regarding%20Ending%20DEIA%20Offices%20Programs%20and%20Initiatives%202-5-2025%20FINAL.pd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grants.nih.gov/grants/guide/notice-files/NOT-OD-25-068.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1CA7F-44EE-38C8-9B9A-DFD7D5EFC5A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355269F-6759-098D-D3D2-00CBD1C41E1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70163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489DA-F060-3CE7-640E-F05B7055E7F6}"/>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2DCF1611-0E43-E6F9-C57D-12547BFF35B2}"/>
              </a:ext>
            </a:extLst>
          </p:cNvPr>
          <p:cNvSpPr txBox="1"/>
          <p:nvPr/>
        </p:nvSpPr>
        <p:spPr>
          <a:xfrm>
            <a:off x="1066743" y="506466"/>
            <a:ext cx="9745164" cy="1169551"/>
          </a:xfrm>
          <a:prstGeom prst="rect">
            <a:avLst/>
          </a:prstGeom>
          <a:noFill/>
        </p:spPr>
        <p:txBody>
          <a:bodyPr wrap="square" rtlCol="0">
            <a:spAutoFit/>
          </a:bodyPr>
          <a:lstStyle/>
          <a:p>
            <a:pPr algn="ctr"/>
            <a:r>
              <a:rPr lang="en-US" sz="7000" b="1" kern="1200" dirty="0">
                <a:solidFill>
                  <a:srgbClr val="202C8F"/>
                </a:solidFill>
                <a:latin typeface="+mj-lt"/>
                <a:ea typeface="+mj-ea"/>
                <a:cs typeface="+mj-cs"/>
              </a:rPr>
              <a:t>Federal Aid Freeze</a:t>
            </a:r>
            <a:endParaRPr lang="en-US" sz="7000" i="1" dirty="0"/>
          </a:p>
        </p:txBody>
      </p:sp>
      <p:pic>
        <p:nvPicPr>
          <p:cNvPr id="3" name="Picture 2">
            <a:hlinkClick r:id="rId3"/>
            <a:extLst>
              <a:ext uri="{FF2B5EF4-FFF2-40B4-BE49-F238E27FC236}">
                <a16:creationId xmlns:a16="http://schemas.microsoft.com/office/drawing/2014/main" id="{B8FE1FC7-DFDA-5027-8355-B32F081815CB}"/>
              </a:ext>
            </a:extLst>
          </p:cNvPr>
          <p:cNvPicPr>
            <a:picLocks noChangeAspect="1"/>
          </p:cNvPicPr>
          <p:nvPr/>
        </p:nvPicPr>
        <p:blipFill>
          <a:blip r:embed="rId4"/>
          <a:stretch>
            <a:fillRect/>
          </a:stretch>
        </p:blipFill>
        <p:spPr>
          <a:xfrm>
            <a:off x="102648" y="2345443"/>
            <a:ext cx="6192114" cy="27435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B1C3942C-D31B-D52A-9405-9E946423B7CD}"/>
              </a:ext>
            </a:extLst>
          </p:cNvPr>
          <p:cNvSpPr txBox="1"/>
          <p:nvPr/>
        </p:nvSpPr>
        <p:spPr>
          <a:xfrm>
            <a:off x="6705543" y="1750727"/>
            <a:ext cx="4811038" cy="3539430"/>
          </a:xfrm>
          <a:prstGeom prst="rect">
            <a:avLst/>
          </a:prstGeom>
          <a:noFill/>
        </p:spPr>
        <p:txBody>
          <a:bodyPr wrap="square" rtlCol="0">
            <a:spAutoFit/>
          </a:bodyPr>
          <a:lstStyle/>
          <a:p>
            <a:r>
              <a:rPr lang="en-US" sz="2800" b="1" dirty="0"/>
              <a:t>Key Parts:</a:t>
            </a:r>
          </a:p>
          <a:p>
            <a:endParaRPr lang="en-US" sz="2800" b="1" dirty="0"/>
          </a:p>
          <a:p>
            <a:pPr marL="457200" indent="-457200">
              <a:buFont typeface="Arial" panose="020B0604020202020204" pitchFamily="34" charset="0"/>
              <a:buChar char="•"/>
            </a:pPr>
            <a:r>
              <a:rPr lang="en-US" sz="2800" b="1" dirty="0"/>
              <a:t>Excludes Medicare and Social Security</a:t>
            </a:r>
          </a:p>
          <a:p>
            <a:pPr marL="457200" indent="-457200">
              <a:buFont typeface="Arial" panose="020B0604020202020204" pitchFamily="34" charset="0"/>
              <a:buChar char="•"/>
            </a:pPr>
            <a:r>
              <a:rPr lang="en-US" sz="2800" b="1" dirty="0"/>
              <a:t>“Including but not limited to…”</a:t>
            </a:r>
          </a:p>
          <a:p>
            <a:pPr marL="457200" indent="-457200">
              <a:buFont typeface="Arial" panose="020B0604020202020204" pitchFamily="34" charset="0"/>
              <a:buChar char="•"/>
            </a:pPr>
            <a:r>
              <a:rPr lang="en-US" sz="2800" b="1" dirty="0"/>
              <a:t>Requires agencies answer 14 questions</a:t>
            </a:r>
          </a:p>
        </p:txBody>
      </p:sp>
    </p:spTree>
    <p:extLst>
      <p:ext uri="{BB962C8B-B14F-4D97-AF65-F5344CB8AC3E}">
        <p14:creationId xmlns:p14="http://schemas.microsoft.com/office/powerpoint/2010/main" val="3279759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87CC2-AD5F-A440-7685-AE0205E5DC3A}"/>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100C3D31-BA94-F468-E59C-7DCAE5BFCF07}"/>
              </a:ext>
            </a:extLst>
          </p:cNvPr>
          <p:cNvSpPr txBox="1"/>
          <p:nvPr/>
        </p:nvSpPr>
        <p:spPr>
          <a:xfrm>
            <a:off x="1066743" y="506466"/>
            <a:ext cx="9745164" cy="1169551"/>
          </a:xfrm>
          <a:prstGeom prst="rect">
            <a:avLst/>
          </a:prstGeom>
          <a:noFill/>
        </p:spPr>
        <p:txBody>
          <a:bodyPr wrap="square" rtlCol="0">
            <a:spAutoFit/>
          </a:bodyPr>
          <a:lstStyle/>
          <a:p>
            <a:pPr algn="ctr"/>
            <a:r>
              <a:rPr lang="en-US" sz="7000" b="1" kern="1200" dirty="0">
                <a:solidFill>
                  <a:srgbClr val="202C8F"/>
                </a:solidFill>
                <a:latin typeface="+mj-lt"/>
                <a:ea typeface="+mj-ea"/>
                <a:cs typeface="+mj-cs"/>
              </a:rPr>
              <a:t>Federal Aid Freeze</a:t>
            </a:r>
            <a:endParaRPr lang="en-US" sz="7000" i="1" dirty="0"/>
          </a:p>
        </p:txBody>
      </p:sp>
      <p:sp>
        <p:nvSpPr>
          <p:cNvPr id="4" name="TextBox 3">
            <a:extLst>
              <a:ext uri="{FF2B5EF4-FFF2-40B4-BE49-F238E27FC236}">
                <a16:creationId xmlns:a16="http://schemas.microsoft.com/office/drawing/2014/main" id="{B1CCE65F-7B9D-8220-8089-FFCE806CABB2}"/>
              </a:ext>
            </a:extLst>
          </p:cNvPr>
          <p:cNvSpPr txBox="1"/>
          <p:nvPr/>
        </p:nvSpPr>
        <p:spPr>
          <a:xfrm>
            <a:off x="980605" y="1850910"/>
            <a:ext cx="4811038" cy="523220"/>
          </a:xfrm>
          <a:prstGeom prst="rect">
            <a:avLst/>
          </a:prstGeom>
          <a:noFill/>
        </p:spPr>
        <p:txBody>
          <a:bodyPr wrap="square" rtlCol="0">
            <a:spAutoFit/>
          </a:bodyPr>
          <a:lstStyle/>
          <a:p>
            <a:r>
              <a:rPr lang="en-US" sz="2800" b="1" u="sng" dirty="0"/>
              <a:t>14 Questions To Be Unfrozen</a:t>
            </a:r>
          </a:p>
        </p:txBody>
      </p:sp>
      <p:sp>
        <p:nvSpPr>
          <p:cNvPr id="2" name="TextBox 1">
            <a:extLst>
              <a:ext uri="{FF2B5EF4-FFF2-40B4-BE49-F238E27FC236}">
                <a16:creationId xmlns:a16="http://schemas.microsoft.com/office/drawing/2014/main" id="{DAAA6CD0-8955-B588-78E9-7C6BBB84D212}"/>
              </a:ext>
            </a:extLst>
          </p:cNvPr>
          <p:cNvSpPr txBox="1"/>
          <p:nvPr/>
        </p:nvSpPr>
        <p:spPr>
          <a:xfrm>
            <a:off x="205852" y="2549023"/>
            <a:ext cx="5585791" cy="3947234"/>
          </a:xfrm>
          <a:prstGeom prst="rect">
            <a:avLst/>
          </a:prstGeom>
          <a:noFill/>
        </p:spPr>
        <p:txBody>
          <a:bodyPr wrap="square" rtlCol="0">
            <a:spAutoFit/>
          </a:bodyPr>
          <a:lstStyle/>
          <a:p>
            <a:pPr marL="0" marR="0">
              <a:lnSpc>
                <a:spcPct val="115000"/>
              </a:lnSpc>
              <a:spcAft>
                <a:spcPts val="800"/>
              </a:spcAft>
            </a:pPr>
            <a:r>
              <a:rPr lang="en-US" sz="1000" kern="100" dirty="0">
                <a:latin typeface="Aptos" panose="020B0004020202020204" pitchFamily="34" charset="0"/>
                <a:ea typeface="Aptos" panose="020B0004020202020204" pitchFamily="34" charset="0"/>
                <a:cs typeface="Times New Roman" panose="02020603050405020304" pitchFamily="18" charset="0"/>
              </a:rPr>
              <a:t>1. </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Please identify the email of the senior political appointee responsible for overseeing this program"</a:t>
            </a:r>
          </a:p>
          <a:p>
            <a:pPr marL="0" marR="0">
              <a:lnSpc>
                <a:spcPct val="115000"/>
              </a:lnSpc>
              <a:spcAft>
                <a:spcPts val="800"/>
              </a:spcAft>
            </a:pPr>
            <a:r>
              <a:rPr lang="en-US" sz="1000" kern="100" dirty="0">
                <a:effectLst/>
                <a:latin typeface="Aptos" panose="020B0004020202020204" pitchFamily="34" charset="0"/>
                <a:ea typeface="Aptos" panose="020B0004020202020204" pitchFamily="34" charset="0"/>
                <a:cs typeface="Times New Roman" panose="02020603050405020304" pitchFamily="18" charset="0"/>
              </a:rPr>
              <a:t>2. Does the program have any pending funding announcements?"</a:t>
            </a:r>
          </a:p>
          <a:p>
            <a:pPr marL="0" marR="0">
              <a:lnSpc>
                <a:spcPct val="115000"/>
              </a:lnSpc>
              <a:spcAft>
                <a:spcPts val="800"/>
              </a:spcAft>
            </a:pPr>
            <a:r>
              <a:rPr lang="en-US" sz="1000" kern="100" dirty="0">
                <a:effectLst/>
                <a:latin typeface="Aptos" panose="020B0004020202020204" pitchFamily="34" charset="0"/>
                <a:ea typeface="Aptos" panose="020B0004020202020204" pitchFamily="34" charset="0"/>
                <a:cs typeface="Times New Roman" panose="02020603050405020304" pitchFamily="18" charset="0"/>
              </a:rPr>
              <a:t>3. Does the program have any anticipated obligations or disbursement of funds before 3/15/2025?"</a:t>
            </a:r>
          </a:p>
          <a:p>
            <a:pPr marL="0" marR="0">
              <a:lnSpc>
                <a:spcPct val="115000"/>
              </a:lnSpc>
              <a:spcAft>
                <a:spcPts val="800"/>
              </a:spcAft>
            </a:pPr>
            <a:r>
              <a:rPr lang="en-US" sz="1000" kern="100" dirty="0">
                <a:effectLst/>
                <a:latin typeface="Aptos" panose="020B0004020202020204" pitchFamily="34" charset="0"/>
                <a:ea typeface="Aptos" panose="020B0004020202020204" pitchFamily="34" charset="0"/>
                <a:cs typeface="Times New Roman" panose="02020603050405020304" pitchFamily="18" charset="0"/>
              </a:rPr>
              <a:t>4. Does this program have any statutory requirements mandating the obligation or disbursement of funds through 3/15/2025?"</a:t>
            </a:r>
          </a:p>
          <a:p>
            <a:pPr marL="0" marR="0">
              <a:lnSpc>
                <a:spcPct val="115000"/>
              </a:lnSpc>
              <a:spcAft>
                <a:spcPts val="800"/>
              </a:spcAft>
            </a:pPr>
            <a:r>
              <a:rPr lang="en-US" sz="1000" kern="100" dirty="0">
                <a:latin typeface="Aptos" panose="020B0004020202020204" pitchFamily="34" charset="0"/>
                <a:ea typeface="Aptos" panose="020B0004020202020204" pitchFamily="34" charset="0"/>
                <a:cs typeface="Times New Roman" panose="02020603050405020304" pitchFamily="18" charset="0"/>
              </a:rPr>
              <a:t>5. </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Provide the estimated date of the next obligation or disbursement of funds"</a:t>
            </a:r>
          </a:p>
          <a:p>
            <a:pPr marL="0" marR="0">
              <a:lnSpc>
                <a:spcPct val="115000"/>
              </a:lnSpc>
              <a:spcAft>
                <a:spcPts val="800"/>
              </a:spcAft>
            </a:pPr>
            <a:r>
              <a:rPr lang="en-US" sz="1000" kern="100" dirty="0">
                <a:latin typeface="Aptos" panose="020B0004020202020204" pitchFamily="34" charset="0"/>
                <a:ea typeface="Aptos" panose="020B0004020202020204" pitchFamily="34" charset="0"/>
                <a:cs typeface="Times New Roman" panose="02020603050405020304" pitchFamily="18" charset="0"/>
              </a:rPr>
              <a:t>6. </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Does this program provide Federal funding to nongovernmental Organizations supporting or providing services, either directly or indirectly, to removable or illegal aliens?"</a:t>
            </a:r>
          </a:p>
          <a:p>
            <a:pPr marL="0" marR="0">
              <a:lnSpc>
                <a:spcPct val="115000"/>
              </a:lnSpc>
              <a:spcAft>
                <a:spcPts val="800"/>
              </a:spcAft>
            </a:pPr>
            <a:r>
              <a:rPr lang="en-US" sz="1000" kern="100" dirty="0">
                <a:latin typeface="Aptos" panose="020B0004020202020204" pitchFamily="34" charset="0"/>
                <a:ea typeface="Aptos" panose="020B0004020202020204" pitchFamily="34" charset="0"/>
                <a:cs typeface="Times New Roman" panose="02020603050405020304" pitchFamily="18" charset="0"/>
              </a:rPr>
              <a:t>7. </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Is this program a foreign assistance program, or provide funding or support activities overseas?"</a:t>
            </a:r>
          </a:p>
          <a:p>
            <a:pPr marL="0" marR="0">
              <a:lnSpc>
                <a:spcPct val="115000"/>
              </a:lnSpc>
              <a:spcAft>
                <a:spcPts val="800"/>
              </a:spcAft>
            </a:pPr>
            <a:r>
              <a:rPr lang="en-US" sz="1000" kern="100" dirty="0">
                <a:latin typeface="Aptos" panose="020B0004020202020204" pitchFamily="34" charset="0"/>
                <a:ea typeface="Aptos" panose="020B0004020202020204" pitchFamily="34" charset="0"/>
                <a:cs typeface="Times New Roman" panose="02020603050405020304" pitchFamily="18" charset="0"/>
              </a:rPr>
              <a:t>8. </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Does this program provide funding that is implicated by the revocation and recission of the U.S. International Climate Finance Plan?</a:t>
            </a:r>
          </a:p>
          <a:p>
            <a:pPr marL="0" marR="0">
              <a:lnSpc>
                <a:spcPct val="115000"/>
              </a:lnSpc>
              <a:spcAft>
                <a:spcPts val="800"/>
              </a:spcAft>
            </a:pPr>
            <a:r>
              <a:rPr lang="en-US" sz="1000" kern="100" dirty="0">
                <a:latin typeface="Aptos" panose="020B0004020202020204" pitchFamily="34" charset="0"/>
                <a:ea typeface="Aptos" panose="020B0004020202020204" pitchFamily="34" charset="0"/>
                <a:cs typeface="Times New Roman" panose="02020603050405020304" pitchFamily="18" charset="0"/>
              </a:rPr>
              <a:t>9. </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Does this program include activities that impose an undue burden on the identification, development, or use of domestic energy resources (including through funding under the Inflation Reducing Act of 2022; and the Infrastructure Investment and Jobs Act)?</a:t>
            </a:r>
          </a:p>
          <a:p>
            <a:endParaRPr lang="en-US" dirty="0"/>
          </a:p>
        </p:txBody>
      </p:sp>
      <p:sp>
        <p:nvSpPr>
          <p:cNvPr id="3" name="TextBox 2">
            <a:extLst>
              <a:ext uri="{FF2B5EF4-FFF2-40B4-BE49-F238E27FC236}">
                <a16:creationId xmlns:a16="http://schemas.microsoft.com/office/drawing/2014/main" id="{C4746AC4-31A8-85D1-6C83-37CA83CD4829}"/>
              </a:ext>
            </a:extLst>
          </p:cNvPr>
          <p:cNvSpPr txBox="1"/>
          <p:nvPr/>
        </p:nvSpPr>
        <p:spPr>
          <a:xfrm>
            <a:off x="6096000" y="2845053"/>
            <a:ext cx="5585791" cy="3062377"/>
          </a:xfrm>
          <a:prstGeom prst="rect">
            <a:avLst/>
          </a:prstGeom>
          <a:noFill/>
        </p:spPr>
        <p:txBody>
          <a:bodyPr wrap="square" rtlCol="0">
            <a:spAutoFit/>
          </a:bodyPr>
          <a:lstStyle/>
          <a:p>
            <a:pPr marL="0" marR="0">
              <a:lnSpc>
                <a:spcPct val="115000"/>
              </a:lnSpc>
              <a:spcAft>
                <a:spcPts val="800"/>
              </a:spcAft>
            </a:pPr>
            <a:r>
              <a:rPr lang="en-US" sz="1000" kern="100" dirty="0">
                <a:latin typeface="Aptos" panose="020B0004020202020204" pitchFamily="34" charset="0"/>
                <a:ea typeface="Aptos" panose="020B0004020202020204" pitchFamily="34" charset="0"/>
                <a:cs typeface="Times New Roman" panose="02020603050405020304" pitchFamily="18" charset="0"/>
              </a:rPr>
              <a:t>10. </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Does this program provide funding that is implicated by the directive to end discriminatory programs, including illegal  DEI and “diversity, equity, inclusion, and accessibility” (DEIA) mandates, policies, programs, preferences, and activities, under whatever name they appear, or other directives in the same EO, including those related to “environmental justice” programs or “equity-related” grants?</a:t>
            </a:r>
          </a:p>
          <a:p>
            <a:pPr marL="0" marR="0">
              <a:lnSpc>
                <a:spcPct val="115000"/>
              </a:lnSpc>
              <a:spcAft>
                <a:spcPts val="800"/>
              </a:spcAft>
            </a:pPr>
            <a:r>
              <a:rPr lang="en-US" sz="1000" kern="100" dirty="0">
                <a:effectLst/>
                <a:latin typeface="Aptos" panose="020B0004020202020204" pitchFamily="34" charset="0"/>
                <a:ea typeface="Aptos" panose="020B0004020202020204" pitchFamily="34" charset="0"/>
                <a:cs typeface="Times New Roman" panose="02020603050405020304" pitchFamily="18" charset="0"/>
              </a:rPr>
              <a:t>11. Does this program promote gender ideology?"</a:t>
            </a:r>
          </a:p>
          <a:p>
            <a:pPr marL="0" marR="0">
              <a:lnSpc>
                <a:spcPct val="115000"/>
              </a:lnSpc>
              <a:spcAft>
                <a:spcPts val="800"/>
              </a:spcAft>
            </a:pPr>
            <a:r>
              <a:rPr lang="en-US" sz="1000" kern="100" dirty="0">
                <a:effectLst/>
                <a:latin typeface="Aptos" panose="020B0004020202020204" pitchFamily="34" charset="0"/>
                <a:ea typeface="Aptos" panose="020B0004020202020204" pitchFamily="34" charset="0"/>
                <a:cs typeface="Times New Roman" panose="02020603050405020304" pitchFamily="18" charset="0"/>
              </a:rPr>
              <a:t>12. Does this program promote or support in any way abortion or other related activities identified in the Hyde Amendment?</a:t>
            </a:r>
          </a:p>
          <a:p>
            <a:pPr marL="0" marR="0">
              <a:lnSpc>
                <a:spcPct val="115000"/>
              </a:lnSpc>
              <a:spcAft>
                <a:spcPts val="800"/>
              </a:spcAft>
            </a:pPr>
            <a:r>
              <a:rPr lang="en-US" sz="1000" kern="100" dirty="0">
                <a:effectLst/>
                <a:latin typeface="Aptos" panose="020B0004020202020204" pitchFamily="34" charset="0"/>
                <a:ea typeface="Aptos" panose="020B0004020202020204" pitchFamily="34" charset="0"/>
                <a:cs typeface="Times New Roman" panose="02020603050405020304" pitchFamily="18" charset="0"/>
              </a:rPr>
              <a:t>13. If not covered in the preceding columns, does this program support any activities that must not be supported based on executive orders issued on or after January 20, 2025 (including executive orders released following the dissemination of this spreadsheet)?</a:t>
            </a:r>
          </a:p>
          <a:p>
            <a:pPr marL="0" marR="0">
              <a:lnSpc>
                <a:spcPct val="115000"/>
              </a:lnSpc>
              <a:spcAft>
                <a:spcPts val="800"/>
              </a:spcAft>
            </a:pPr>
            <a:r>
              <a:rPr lang="en-US" sz="1000" kern="100" dirty="0">
                <a:effectLst/>
                <a:latin typeface="Aptos" panose="020B0004020202020204" pitchFamily="34" charset="0"/>
                <a:ea typeface="Aptos" panose="020B0004020202020204" pitchFamily="34" charset="0"/>
                <a:cs typeface="Times New Roman" panose="02020603050405020304" pitchFamily="18" charset="0"/>
              </a:rPr>
              <a:t>14. Provide additional information on program or project activities"</a:t>
            </a:r>
          </a:p>
          <a:p>
            <a:endParaRPr lang="en-US" dirty="0"/>
          </a:p>
        </p:txBody>
      </p:sp>
    </p:spTree>
    <p:extLst>
      <p:ext uri="{BB962C8B-B14F-4D97-AF65-F5344CB8AC3E}">
        <p14:creationId xmlns:p14="http://schemas.microsoft.com/office/powerpoint/2010/main" val="968973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520FF-3FEF-385A-5F92-A4FB4EDDACB6}"/>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C731D417-26D8-B642-60F8-57C2041D47FB}"/>
              </a:ext>
            </a:extLst>
          </p:cNvPr>
          <p:cNvSpPr txBox="1"/>
          <p:nvPr/>
        </p:nvSpPr>
        <p:spPr>
          <a:xfrm>
            <a:off x="1066743" y="506466"/>
            <a:ext cx="9745164" cy="2246769"/>
          </a:xfrm>
          <a:prstGeom prst="rect">
            <a:avLst/>
          </a:prstGeom>
          <a:noFill/>
        </p:spPr>
        <p:txBody>
          <a:bodyPr wrap="square" rtlCol="0">
            <a:spAutoFit/>
          </a:bodyPr>
          <a:lstStyle/>
          <a:p>
            <a:pPr algn="ctr"/>
            <a:r>
              <a:rPr lang="en-US" sz="7000" b="1" kern="1200" dirty="0">
                <a:solidFill>
                  <a:srgbClr val="202C8F"/>
                </a:solidFill>
                <a:latin typeface="+mj-lt"/>
                <a:ea typeface="+mj-ea"/>
                <a:cs typeface="+mj-cs"/>
              </a:rPr>
              <a:t>Federal Aid Freeze Takeaways</a:t>
            </a:r>
            <a:endParaRPr lang="en-US" sz="7000" i="1" dirty="0"/>
          </a:p>
        </p:txBody>
      </p:sp>
      <p:sp>
        <p:nvSpPr>
          <p:cNvPr id="2" name="TextBox 1">
            <a:extLst>
              <a:ext uri="{FF2B5EF4-FFF2-40B4-BE49-F238E27FC236}">
                <a16:creationId xmlns:a16="http://schemas.microsoft.com/office/drawing/2014/main" id="{7ABF2DDA-C562-4022-4556-2D8A49F75833}"/>
              </a:ext>
            </a:extLst>
          </p:cNvPr>
          <p:cNvSpPr txBox="1"/>
          <p:nvPr/>
        </p:nvSpPr>
        <p:spPr>
          <a:xfrm>
            <a:off x="1223418" y="2981381"/>
            <a:ext cx="9745164" cy="3046988"/>
          </a:xfrm>
          <a:prstGeom prst="rect">
            <a:avLst/>
          </a:prstGeom>
          <a:noFill/>
        </p:spPr>
        <p:txBody>
          <a:bodyPr wrap="square" rtlCol="0">
            <a:spAutoFit/>
          </a:bodyPr>
          <a:lstStyle/>
          <a:p>
            <a:pPr marL="457200" indent="-457200">
              <a:buFont typeface="Arial" panose="020B0604020202020204" pitchFamily="34" charset="0"/>
              <a:buChar char="•"/>
            </a:pPr>
            <a:r>
              <a:rPr lang="en-US" sz="3200" b="1" kern="1200" dirty="0">
                <a:solidFill>
                  <a:srgbClr val="202C8F"/>
                </a:solidFill>
                <a:latin typeface="+mj-lt"/>
                <a:ea typeface="+mj-ea"/>
                <a:cs typeface="+mj-cs"/>
              </a:rPr>
              <a:t>The intent, probably, was to implement previous Executive Order’s banning DEI funding in the government</a:t>
            </a:r>
          </a:p>
          <a:p>
            <a:pPr marL="457200" indent="-457200">
              <a:buFont typeface="Arial" panose="020B0604020202020204" pitchFamily="34" charset="0"/>
              <a:buChar char="•"/>
            </a:pPr>
            <a:r>
              <a:rPr lang="en-US" sz="3200" b="1" i="1" dirty="0">
                <a:solidFill>
                  <a:srgbClr val="202C8F"/>
                </a:solidFill>
                <a:latin typeface="+mj-lt"/>
                <a:ea typeface="+mj-ea"/>
                <a:cs typeface="+mj-cs"/>
              </a:rPr>
              <a:t>The wording made it too broad</a:t>
            </a:r>
          </a:p>
          <a:p>
            <a:pPr marL="457200" indent="-457200">
              <a:buFont typeface="Arial" panose="020B0604020202020204" pitchFamily="34" charset="0"/>
              <a:buChar char="•"/>
            </a:pPr>
            <a:r>
              <a:rPr lang="en-US" sz="3200" b="1" dirty="0">
                <a:solidFill>
                  <a:srgbClr val="202C8F"/>
                </a:solidFill>
                <a:latin typeface="+mj-lt"/>
                <a:ea typeface="+mj-ea"/>
                <a:cs typeface="+mj-cs"/>
              </a:rPr>
              <a:t>The court challenges will probably make it to Supreme Court</a:t>
            </a:r>
            <a:endParaRPr lang="en-US" sz="3200" dirty="0"/>
          </a:p>
        </p:txBody>
      </p:sp>
    </p:spTree>
    <p:extLst>
      <p:ext uri="{BB962C8B-B14F-4D97-AF65-F5344CB8AC3E}">
        <p14:creationId xmlns:p14="http://schemas.microsoft.com/office/powerpoint/2010/main" val="310679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530EA-205A-912B-F68D-7AFB954D651D}"/>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46349685-372F-182D-3C42-5F0CD19ADF5F}"/>
              </a:ext>
            </a:extLst>
          </p:cNvPr>
          <p:cNvSpPr txBox="1"/>
          <p:nvPr/>
        </p:nvSpPr>
        <p:spPr>
          <a:xfrm>
            <a:off x="1223418" y="2196118"/>
            <a:ext cx="9745164" cy="2246769"/>
          </a:xfrm>
          <a:prstGeom prst="rect">
            <a:avLst/>
          </a:prstGeom>
          <a:noFill/>
        </p:spPr>
        <p:txBody>
          <a:bodyPr wrap="square" rtlCol="0">
            <a:spAutoFit/>
          </a:bodyPr>
          <a:lstStyle/>
          <a:p>
            <a:pPr algn="ctr"/>
            <a:r>
              <a:rPr lang="en-US" sz="7000" b="1" dirty="0">
                <a:solidFill>
                  <a:srgbClr val="202C8F"/>
                </a:solidFill>
                <a:latin typeface="+mj-lt"/>
                <a:ea typeface="+mj-ea"/>
                <a:cs typeface="+mj-cs"/>
              </a:rPr>
              <a:t>What does this mean for Kentucky?</a:t>
            </a:r>
            <a:endParaRPr lang="en-US" sz="7000" dirty="0"/>
          </a:p>
        </p:txBody>
      </p:sp>
    </p:spTree>
    <p:extLst>
      <p:ext uri="{BB962C8B-B14F-4D97-AF65-F5344CB8AC3E}">
        <p14:creationId xmlns:p14="http://schemas.microsoft.com/office/powerpoint/2010/main" val="3130497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A7FF3-03DB-0028-7306-16D53C4A7321}"/>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850C3F2D-10C8-841B-BC5E-8249BA5EE891}"/>
              </a:ext>
            </a:extLst>
          </p:cNvPr>
          <p:cNvSpPr txBox="1"/>
          <p:nvPr/>
        </p:nvSpPr>
        <p:spPr>
          <a:xfrm>
            <a:off x="1223418" y="2196118"/>
            <a:ext cx="9745164" cy="1169551"/>
          </a:xfrm>
          <a:prstGeom prst="rect">
            <a:avLst/>
          </a:prstGeom>
          <a:noFill/>
        </p:spPr>
        <p:txBody>
          <a:bodyPr wrap="square" rtlCol="0">
            <a:spAutoFit/>
          </a:bodyPr>
          <a:lstStyle/>
          <a:p>
            <a:pPr algn="ctr"/>
            <a:r>
              <a:rPr lang="en-US" sz="7000" b="1" dirty="0">
                <a:solidFill>
                  <a:srgbClr val="202C8F"/>
                </a:solidFill>
                <a:latin typeface="+mj-lt"/>
                <a:ea typeface="+mj-ea"/>
                <a:cs typeface="+mj-cs"/>
              </a:rPr>
              <a:t>Congressional Budget</a:t>
            </a:r>
            <a:endParaRPr lang="en-US" sz="7000" dirty="0"/>
          </a:p>
        </p:txBody>
      </p:sp>
    </p:spTree>
    <p:extLst>
      <p:ext uri="{BB962C8B-B14F-4D97-AF65-F5344CB8AC3E}">
        <p14:creationId xmlns:p14="http://schemas.microsoft.com/office/powerpoint/2010/main" val="2710151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72D4A-FD9A-EB98-3DB4-98ACA78201FC}"/>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EFE66CC7-A033-8720-B7CB-C6D2EA9BE66F}"/>
              </a:ext>
            </a:extLst>
          </p:cNvPr>
          <p:cNvSpPr txBox="1"/>
          <p:nvPr/>
        </p:nvSpPr>
        <p:spPr>
          <a:xfrm>
            <a:off x="1066743" y="506466"/>
            <a:ext cx="9745164" cy="1169551"/>
          </a:xfrm>
          <a:prstGeom prst="rect">
            <a:avLst/>
          </a:prstGeom>
          <a:noFill/>
        </p:spPr>
        <p:txBody>
          <a:bodyPr wrap="square" rtlCol="0">
            <a:spAutoFit/>
          </a:bodyPr>
          <a:lstStyle/>
          <a:p>
            <a:pPr algn="ctr"/>
            <a:r>
              <a:rPr lang="en-US" sz="7000" b="1" kern="1200" dirty="0">
                <a:solidFill>
                  <a:srgbClr val="202C8F"/>
                </a:solidFill>
                <a:latin typeface="+mj-lt"/>
                <a:ea typeface="+mj-ea"/>
                <a:cs typeface="+mj-cs"/>
              </a:rPr>
              <a:t>Budget Reconciliation</a:t>
            </a:r>
            <a:endParaRPr lang="en-US" sz="7000" i="1" dirty="0"/>
          </a:p>
        </p:txBody>
      </p:sp>
      <p:graphicFrame>
        <p:nvGraphicFramePr>
          <p:cNvPr id="6" name="Object 5">
            <a:hlinkClick r:id="rId3"/>
            <a:extLst>
              <a:ext uri="{FF2B5EF4-FFF2-40B4-BE49-F238E27FC236}">
                <a16:creationId xmlns:a16="http://schemas.microsoft.com/office/drawing/2014/main" id="{A7F0EE48-3199-3629-7A9A-6CA25E329D10}"/>
              </a:ext>
            </a:extLst>
          </p:cNvPr>
          <p:cNvGraphicFramePr>
            <a:graphicFrameLocks noChangeAspect="1"/>
          </p:cNvGraphicFramePr>
          <p:nvPr/>
        </p:nvGraphicFramePr>
        <p:xfrm>
          <a:off x="427383" y="2031596"/>
          <a:ext cx="7354336" cy="3591054"/>
        </p:xfrm>
        <a:graphic>
          <a:graphicData uri="http://schemas.openxmlformats.org/presentationml/2006/ole">
            <mc:AlternateContent xmlns:mc="http://schemas.openxmlformats.org/markup-compatibility/2006">
              <mc:Choice xmlns:v="urn:schemas-microsoft-com:vml" Requires="v">
                <p:oleObj name="Worksheet" r:id="rId4" imgW="5898093" imgH="2880360" progId="Excel.Sheet.12">
                  <p:embed/>
                </p:oleObj>
              </mc:Choice>
              <mc:Fallback>
                <p:oleObj name="Worksheet" r:id="rId4" imgW="5898093" imgH="2880360" progId="Excel.Sheet.12">
                  <p:embed/>
                  <p:pic>
                    <p:nvPicPr>
                      <p:cNvPr id="6" name="Object 5">
                        <a:hlinkClick r:id="rId3"/>
                        <a:extLst>
                          <a:ext uri="{FF2B5EF4-FFF2-40B4-BE49-F238E27FC236}">
                            <a16:creationId xmlns:a16="http://schemas.microsoft.com/office/drawing/2014/main" id="{A7F0EE48-3199-3629-7A9A-6CA25E329D10}"/>
                          </a:ext>
                        </a:extLst>
                      </p:cNvPr>
                      <p:cNvPicPr/>
                      <p:nvPr/>
                    </p:nvPicPr>
                    <p:blipFill>
                      <a:blip r:embed="rId5"/>
                      <a:stretch>
                        <a:fillRect/>
                      </a:stretch>
                    </p:blipFill>
                    <p:spPr>
                      <a:xfrm>
                        <a:off x="427383" y="2031596"/>
                        <a:ext cx="7354336" cy="3591054"/>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45C08DE5-997C-BFBB-6FDE-DA0222F5AE35}"/>
              </a:ext>
            </a:extLst>
          </p:cNvPr>
          <p:cNvSpPr txBox="1"/>
          <p:nvPr/>
        </p:nvSpPr>
        <p:spPr>
          <a:xfrm>
            <a:off x="8249477" y="2031596"/>
            <a:ext cx="2961861" cy="2585323"/>
          </a:xfrm>
          <a:prstGeom prst="rect">
            <a:avLst/>
          </a:prstGeom>
          <a:noFill/>
        </p:spPr>
        <p:txBody>
          <a:bodyPr wrap="square" rtlCol="0">
            <a:spAutoFit/>
          </a:bodyPr>
          <a:lstStyle/>
          <a:p>
            <a:pPr marL="285750" indent="-285750">
              <a:buFont typeface="Arial" panose="020B0604020202020204" pitchFamily="34" charset="0"/>
              <a:buChar char="•"/>
            </a:pPr>
            <a:r>
              <a:rPr lang="en-US" dirty="0"/>
              <a:t>Projecting more than $2 trillion in cuts</a:t>
            </a:r>
          </a:p>
          <a:p>
            <a:pPr marL="285750" indent="-285750">
              <a:buFont typeface="Arial" panose="020B0604020202020204" pitchFamily="34" charset="0"/>
              <a:buChar char="•"/>
            </a:pPr>
            <a:r>
              <a:rPr lang="en-US" dirty="0"/>
              <a:t>Included is per capita caps on Medicaid for states</a:t>
            </a:r>
          </a:p>
          <a:p>
            <a:pPr marL="285750" indent="-285750">
              <a:buFont typeface="Arial" panose="020B0604020202020204" pitchFamily="34" charset="0"/>
              <a:buChar char="•"/>
            </a:pPr>
            <a:r>
              <a:rPr lang="en-US" dirty="0"/>
              <a:t>Work requirements for SNAP</a:t>
            </a:r>
          </a:p>
          <a:p>
            <a:pPr marL="285750" indent="-285750">
              <a:buFont typeface="Arial" panose="020B0604020202020204" pitchFamily="34" charset="0"/>
              <a:buChar char="•"/>
            </a:pPr>
            <a:r>
              <a:rPr lang="en-US" dirty="0"/>
              <a:t>Eliminating BBCE</a:t>
            </a:r>
          </a:p>
          <a:p>
            <a:pPr marL="285750" indent="-285750">
              <a:buFont typeface="Arial" panose="020B0604020202020204" pitchFamily="34" charset="0"/>
              <a:buChar char="•"/>
            </a:pPr>
            <a:r>
              <a:rPr lang="en-US" dirty="0"/>
              <a:t>Repealing Access Rule</a:t>
            </a:r>
          </a:p>
        </p:txBody>
      </p:sp>
    </p:spTree>
    <p:extLst>
      <p:ext uri="{BB962C8B-B14F-4D97-AF65-F5344CB8AC3E}">
        <p14:creationId xmlns:p14="http://schemas.microsoft.com/office/powerpoint/2010/main" val="865289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193CC-AC02-BA05-24B5-4A271BDFA289}"/>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B618C6D8-366F-91E4-C801-D4DAE9CE1827}"/>
              </a:ext>
            </a:extLst>
          </p:cNvPr>
          <p:cNvSpPr txBox="1"/>
          <p:nvPr/>
        </p:nvSpPr>
        <p:spPr>
          <a:xfrm>
            <a:off x="690046" y="461198"/>
            <a:ext cx="10811907" cy="1169551"/>
          </a:xfrm>
          <a:prstGeom prst="rect">
            <a:avLst/>
          </a:prstGeom>
          <a:noFill/>
        </p:spPr>
        <p:txBody>
          <a:bodyPr wrap="square" rtlCol="0">
            <a:spAutoFit/>
          </a:bodyPr>
          <a:lstStyle/>
          <a:p>
            <a:pPr algn="ctr"/>
            <a:r>
              <a:rPr lang="en-US" sz="7000" b="1" kern="1200" dirty="0">
                <a:solidFill>
                  <a:srgbClr val="202C8F"/>
                </a:solidFill>
                <a:latin typeface="+mj-lt"/>
                <a:ea typeface="+mj-ea"/>
                <a:cs typeface="+mj-cs"/>
              </a:rPr>
              <a:t>Medicaid Per Capita Caps</a:t>
            </a:r>
          </a:p>
        </p:txBody>
      </p:sp>
      <p:sp>
        <p:nvSpPr>
          <p:cNvPr id="10" name="TextBox 9">
            <a:extLst>
              <a:ext uri="{FF2B5EF4-FFF2-40B4-BE49-F238E27FC236}">
                <a16:creationId xmlns:a16="http://schemas.microsoft.com/office/drawing/2014/main" id="{61DA9588-957C-CB29-6155-3EF50C172E4B}"/>
              </a:ext>
            </a:extLst>
          </p:cNvPr>
          <p:cNvSpPr txBox="1"/>
          <p:nvPr/>
        </p:nvSpPr>
        <p:spPr>
          <a:xfrm>
            <a:off x="1493821" y="2099876"/>
            <a:ext cx="9460871" cy="3970318"/>
          </a:xfrm>
          <a:prstGeom prst="rect">
            <a:avLst/>
          </a:prstGeom>
          <a:noFill/>
        </p:spPr>
        <p:txBody>
          <a:bodyPr wrap="square">
            <a:spAutoFit/>
          </a:bodyPr>
          <a:lstStyle/>
          <a:p>
            <a:pPr algn="l"/>
            <a:r>
              <a:rPr lang="en-US" sz="1800" b="1" i="0" u="sng" strike="noStrike" baseline="0" dirty="0">
                <a:latin typeface="CIDFont+F1"/>
              </a:rPr>
              <a:t>Medicaid Per Capita Caps</a:t>
            </a:r>
          </a:p>
          <a:p>
            <a:pPr algn="l"/>
            <a:r>
              <a:rPr lang="en-US" sz="1800" b="0" i="0" u="none" strike="noStrike" baseline="0" dirty="0">
                <a:latin typeface="CIDFont+F4"/>
              </a:rPr>
              <a:t>Up to $900 billion in 10-year savings</a:t>
            </a:r>
          </a:p>
          <a:p>
            <a:pPr algn="l"/>
            <a:r>
              <a:rPr lang="en-US" sz="1800" b="0" i="0" u="none" strike="noStrike" baseline="0" dirty="0">
                <a:latin typeface="CIDFont+F1"/>
              </a:rPr>
              <a:t>VIABILITY: </a:t>
            </a:r>
            <a:r>
              <a:rPr lang="en-US" sz="1800" b="0" i="0" u="none" strike="noStrike" baseline="0" dirty="0">
                <a:latin typeface="CIDFont+F5"/>
              </a:rPr>
              <a:t>HIGH / MEDIUM / LOW</a:t>
            </a:r>
          </a:p>
          <a:p>
            <a:pPr algn="l"/>
            <a:r>
              <a:rPr lang="en-US" sz="1800" b="0" i="0" u="none" strike="noStrike" baseline="0" dirty="0">
                <a:latin typeface="CIDFont+F6"/>
              </a:rPr>
              <a:t> </a:t>
            </a:r>
            <a:r>
              <a:rPr lang="en-US" sz="1800" b="0" i="0" u="none" strike="noStrike" baseline="0" dirty="0">
                <a:latin typeface="CIDFont+F5"/>
              </a:rPr>
              <a:t>Currently, states receive open-ended Federal Medicaid matching funds based on</a:t>
            </a:r>
          </a:p>
          <a:p>
            <a:pPr algn="l"/>
            <a:r>
              <a:rPr lang="en-US" sz="1800" b="0" i="0" u="none" strike="noStrike" baseline="0" dirty="0">
                <a:latin typeface="CIDFont+F5"/>
              </a:rPr>
              <a:t>the costs of providing services to enrollees. Under Medicaid today, for every</a:t>
            </a:r>
          </a:p>
          <a:p>
            <a:pPr algn="l"/>
            <a:r>
              <a:rPr lang="en-US" sz="1800" b="0" i="0" u="none" strike="noStrike" baseline="0" dirty="0">
                <a:latin typeface="CIDFont+F5"/>
              </a:rPr>
              <a:t>dollar a state spends on Medicaid services, it gets $1 to $3 of Federal support</a:t>
            </a:r>
          </a:p>
          <a:p>
            <a:pPr algn="l"/>
            <a:r>
              <a:rPr lang="en-US" sz="1800" b="0" i="0" u="none" strike="noStrike" baseline="0" dirty="0">
                <a:latin typeface="CIDFont+F5"/>
              </a:rPr>
              <a:t>(richer states get $1, poorer states get $3). States are guaranteed continued</a:t>
            </a:r>
          </a:p>
          <a:p>
            <a:pPr algn="l"/>
            <a:r>
              <a:rPr lang="en-US" sz="1800" b="0" i="0" u="none" strike="noStrike" baseline="0" dirty="0">
                <a:latin typeface="CIDFont+F5"/>
              </a:rPr>
              <a:t>federal support for actual spending, even if those costs go up or do not achieve</a:t>
            </a:r>
          </a:p>
          <a:p>
            <a:pPr algn="l"/>
            <a:r>
              <a:rPr lang="en-US" sz="1800" b="0" i="0" u="none" strike="noStrike" baseline="0" dirty="0">
                <a:latin typeface="CIDFont+F5"/>
              </a:rPr>
              <a:t>desired outcomes. With a per capita cap, the federal government makes a limited</a:t>
            </a:r>
          </a:p>
          <a:p>
            <a:pPr algn="l"/>
            <a:r>
              <a:rPr lang="en-US" sz="1800" b="0" i="0" u="none" strike="noStrike" baseline="0" dirty="0">
                <a:latin typeface="CIDFont+F5"/>
              </a:rPr>
              <a:t>payment to the state based on a preset formula, which does not increase based</a:t>
            </a:r>
          </a:p>
          <a:p>
            <a:pPr algn="l"/>
            <a:r>
              <a:rPr lang="en-US" sz="1800" b="0" i="0" u="none" strike="noStrike" baseline="0" dirty="0">
                <a:latin typeface="CIDFont+F5"/>
              </a:rPr>
              <a:t>on actual costs. States exceeding the “cap” for enrollees would thus need to find</a:t>
            </a:r>
          </a:p>
          <a:p>
            <a:pPr algn="l"/>
            <a:r>
              <a:rPr lang="en-US" sz="1800" b="0" i="0" u="none" strike="noStrike" baseline="0" dirty="0">
                <a:latin typeface="CIDFont+F5"/>
              </a:rPr>
              <a:t>other revenues to maintain spending levels or explore innovative ways to reduce</a:t>
            </a:r>
          </a:p>
          <a:p>
            <a:pPr algn="l"/>
            <a:r>
              <a:rPr lang="en-US" sz="1800" b="0" i="0" u="none" strike="noStrike" baseline="0" dirty="0">
                <a:latin typeface="CIDFont+F5"/>
              </a:rPr>
              <a:t>excessive costs. This policy would establish a per capita cap for each of the</a:t>
            </a:r>
          </a:p>
          <a:p>
            <a:pPr algn="l"/>
            <a:r>
              <a:rPr lang="en-US" sz="1800" b="0" i="0" u="none" strike="noStrike" baseline="0" dirty="0">
                <a:latin typeface="CIDFont+F5"/>
              </a:rPr>
              <a:t>different enrollment populations set to grow at medical inflation.</a:t>
            </a:r>
            <a:endParaRPr lang="en-US" dirty="0"/>
          </a:p>
        </p:txBody>
      </p:sp>
    </p:spTree>
    <p:extLst>
      <p:ext uri="{BB962C8B-B14F-4D97-AF65-F5344CB8AC3E}">
        <p14:creationId xmlns:p14="http://schemas.microsoft.com/office/powerpoint/2010/main" val="1359434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0F400-C1F9-A733-4D8A-AA5AC0B02209}"/>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C2F23524-D712-4BCC-FE4D-8B07ED9350C6}"/>
              </a:ext>
            </a:extLst>
          </p:cNvPr>
          <p:cNvSpPr txBox="1"/>
          <p:nvPr/>
        </p:nvSpPr>
        <p:spPr>
          <a:xfrm>
            <a:off x="690046" y="461198"/>
            <a:ext cx="10811907" cy="2246769"/>
          </a:xfrm>
          <a:prstGeom prst="rect">
            <a:avLst/>
          </a:prstGeom>
          <a:noFill/>
        </p:spPr>
        <p:txBody>
          <a:bodyPr wrap="square" rtlCol="0">
            <a:spAutoFit/>
          </a:bodyPr>
          <a:lstStyle/>
          <a:p>
            <a:pPr algn="ctr"/>
            <a:r>
              <a:rPr lang="en-US" sz="7000" b="1" kern="1200" dirty="0">
                <a:solidFill>
                  <a:srgbClr val="202C8F"/>
                </a:solidFill>
                <a:latin typeface="+mj-lt"/>
                <a:ea typeface="+mj-ea"/>
                <a:cs typeface="+mj-cs"/>
              </a:rPr>
              <a:t>Lower Medicaid Matching Rate Floor</a:t>
            </a:r>
          </a:p>
        </p:txBody>
      </p:sp>
      <p:sp>
        <p:nvSpPr>
          <p:cNvPr id="10" name="TextBox 9">
            <a:extLst>
              <a:ext uri="{FF2B5EF4-FFF2-40B4-BE49-F238E27FC236}">
                <a16:creationId xmlns:a16="http://schemas.microsoft.com/office/drawing/2014/main" id="{58F30DDE-2FAE-42AF-5FBA-2B6773127F9C}"/>
              </a:ext>
            </a:extLst>
          </p:cNvPr>
          <p:cNvSpPr txBox="1"/>
          <p:nvPr/>
        </p:nvSpPr>
        <p:spPr>
          <a:xfrm>
            <a:off x="1511929" y="2707967"/>
            <a:ext cx="8449146" cy="2308324"/>
          </a:xfrm>
          <a:prstGeom prst="rect">
            <a:avLst/>
          </a:prstGeom>
          <a:noFill/>
        </p:spPr>
        <p:txBody>
          <a:bodyPr wrap="square">
            <a:spAutoFit/>
          </a:bodyPr>
          <a:lstStyle/>
          <a:p>
            <a:pPr algn="l"/>
            <a:r>
              <a:rPr lang="en-US" sz="1800" b="1" i="0" u="sng" strike="noStrike" baseline="0" dirty="0">
                <a:latin typeface="CIDFont+F1"/>
              </a:rPr>
              <a:t>Lower Medicaid Matching Rate Floor</a:t>
            </a:r>
          </a:p>
          <a:p>
            <a:pPr algn="l"/>
            <a:r>
              <a:rPr lang="en-US" sz="1800" b="0" i="0" u="none" strike="noStrike" baseline="0" dirty="0">
                <a:latin typeface="CIDFont+F4"/>
              </a:rPr>
              <a:t>Up to $387 billion in 10-year savings</a:t>
            </a:r>
          </a:p>
          <a:p>
            <a:pPr algn="l"/>
            <a:r>
              <a:rPr lang="en-US" sz="1800" b="0" i="0" u="none" strike="noStrike" baseline="0" dirty="0">
                <a:latin typeface="CIDFont+F1"/>
              </a:rPr>
              <a:t>VIABILITY: </a:t>
            </a:r>
            <a:r>
              <a:rPr lang="en-US" sz="1800" b="0" i="0" u="none" strike="noStrike" baseline="0" dirty="0">
                <a:latin typeface="CIDFont+F5"/>
              </a:rPr>
              <a:t>HIGH / MEDIUM / LOW</a:t>
            </a:r>
          </a:p>
          <a:p>
            <a:pPr algn="l"/>
            <a:endParaRPr lang="en-US" dirty="0">
              <a:latin typeface="CIDFont+F6"/>
            </a:endParaRPr>
          </a:p>
          <a:p>
            <a:pPr algn="l"/>
            <a:r>
              <a:rPr lang="en-US" sz="1800" b="0" i="0" u="none" strike="noStrike" baseline="0" dirty="0">
                <a:latin typeface="CIDFont+F5"/>
              </a:rPr>
              <a:t>There is currently a floor for states’ federal medical assistance percentage</a:t>
            </a:r>
          </a:p>
          <a:p>
            <a:pPr algn="l"/>
            <a:r>
              <a:rPr lang="en-US" sz="1800" b="0" i="0" u="none" strike="noStrike" baseline="0" dirty="0">
                <a:latin typeface="CIDFont+F5"/>
              </a:rPr>
              <a:t>(FMAP) set in statute at 50%. This option would lower the floor and allow all</a:t>
            </a:r>
          </a:p>
          <a:p>
            <a:pPr algn="l"/>
            <a:r>
              <a:rPr lang="en-US" sz="1800" b="0" i="0" u="none" strike="noStrike" baseline="0" dirty="0">
                <a:latin typeface="CIDFont+F5"/>
              </a:rPr>
              <a:t>states’ FMAPs to be set according to the formula. This option would primarily</a:t>
            </a:r>
          </a:p>
          <a:p>
            <a:pPr algn="l"/>
            <a:r>
              <a:rPr lang="en-US" sz="1800" b="0" i="0" u="none" strike="noStrike" baseline="0" dirty="0">
                <a:latin typeface="CIDFont+F5"/>
              </a:rPr>
              <a:t>impact high-income states, like California and New York.</a:t>
            </a:r>
            <a:endParaRPr lang="en-US" dirty="0"/>
          </a:p>
        </p:txBody>
      </p:sp>
    </p:spTree>
    <p:extLst>
      <p:ext uri="{BB962C8B-B14F-4D97-AF65-F5344CB8AC3E}">
        <p14:creationId xmlns:p14="http://schemas.microsoft.com/office/powerpoint/2010/main" val="3528463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C15C8-DEA2-B587-4212-C81A16BF4244}"/>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CAC920B8-88D3-5345-188F-B6C43829E133}"/>
              </a:ext>
            </a:extLst>
          </p:cNvPr>
          <p:cNvSpPr txBox="1"/>
          <p:nvPr/>
        </p:nvSpPr>
        <p:spPr>
          <a:xfrm>
            <a:off x="690046" y="461198"/>
            <a:ext cx="10811907" cy="2246769"/>
          </a:xfrm>
          <a:prstGeom prst="rect">
            <a:avLst/>
          </a:prstGeom>
          <a:noFill/>
        </p:spPr>
        <p:txBody>
          <a:bodyPr wrap="square" rtlCol="0">
            <a:spAutoFit/>
          </a:bodyPr>
          <a:lstStyle/>
          <a:p>
            <a:pPr algn="ctr"/>
            <a:r>
              <a:rPr lang="en-US" sz="7000" b="1" kern="1200" dirty="0">
                <a:solidFill>
                  <a:srgbClr val="202C8F"/>
                </a:solidFill>
                <a:latin typeface="+mj-lt"/>
                <a:ea typeface="+mj-ea"/>
                <a:cs typeface="+mj-cs"/>
              </a:rPr>
              <a:t>Establish Medicaid Work Requirements</a:t>
            </a:r>
          </a:p>
        </p:txBody>
      </p:sp>
      <p:sp>
        <p:nvSpPr>
          <p:cNvPr id="10" name="TextBox 9">
            <a:extLst>
              <a:ext uri="{FF2B5EF4-FFF2-40B4-BE49-F238E27FC236}">
                <a16:creationId xmlns:a16="http://schemas.microsoft.com/office/drawing/2014/main" id="{FBC9BB58-624B-5579-C0AB-4F7B805E8398}"/>
              </a:ext>
            </a:extLst>
          </p:cNvPr>
          <p:cNvSpPr txBox="1"/>
          <p:nvPr/>
        </p:nvSpPr>
        <p:spPr>
          <a:xfrm>
            <a:off x="1539089" y="2952410"/>
            <a:ext cx="8449146" cy="2585323"/>
          </a:xfrm>
          <a:prstGeom prst="rect">
            <a:avLst/>
          </a:prstGeom>
          <a:noFill/>
        </p:spPr>
        <p:txBody>
          <a:bodyPr wrap="square">
            <a:spAutoFit/>
          </a:bodyPr>
          <a:lstStyle/>
          <a:p>
            <a:pPr algn="l"/>
            <a:r>
              <a:rPr lang="en-US" sz="1800" b="1" i="0" u="sng" strike="noStrike" baseline="0" dirty="0">
                <a:latin typeface="CIDFont+F1"/>
              </a:rPr>
              <a:t>Establish Medicaid Work Requirements</a:t>
            </a:r>
          </a:p>
          <a:p>
            <a:pPr algn="l"/>
            <a:r>
              <a:rPr lang="en-US" sz="1800" b="0" i="0" u="none" strike="noStrike" baseline="0" dirty="0">
                <a:latin typeface="CIDFont+F4"/>
              </a:rPr>
              <a:t>$100 billion in 10-year savings</a:t>
            </a:r>
          </a:p>
          <a:p>
            <a:pPr algn="l"/>
            <a:r>
              <a:rPr lang="en-US" sz="1800" b="0" i="0" u="none" strike="noStrike" baseline="0" dirty="0">
                <a:latin typeface="CIDFont+F1"/>
              </a:rPr>
              <a:t>VIABILITY: </a:t>
            </a:r>
            <a:r>
              <a:rPr lang="en-US" sz="1800" b="0" i="0" u="none" strike="noStrike" baseline="0" dirty="0">
                <a:latin typeface="CIDFont+F5"/>
              </a:rPr>
              <a:t>HIGH / MEDIUM / LOW</a:t>
            </a:r>
          </a:p>
          <a:p>
            <a:pPr algn="l"/>
            <a:r>
              <a:rPr lang="en-US" sz="1800" b="0" i="0" u="none" strike="noStrike" baseline="0" dirty="0">
                <a:latin typeface="CIDFont+F5"/>
              </a:rPr>
              <a:t>The policy would restore the dignity of work by implementing work requirements</a:t>
            </a:r>
          </a:p>
          <a:p>
            <a:pPr algn="l"/>
            <a:r>
              <a:rPr lang="en-US" sz="1800" b="0" i="0" u="none" strike="noStrike" baseline="0" dirty="0">
                <a:latin typeface="CIDFont+F5"/>
              </a:rPr>
              <a:t>for able-bodied adults without dependents to qualify for Medicaid coverage, as</a:t>
            </a:r>
          </a:p>
          <a:p>
            <a:pPr algn="l"/>
            <a:r>
              <a:rPr lang="en-US" sz="1800" b="0" i="0" u="none" strike="noStrike" baseline="0" dirty="0">
                <a:latin typeface="CIDFont+F5"/>
              </a:rPr>
              <a:t>included in the House-passed Limit, Save, Grow Act (H.R. 2811). Certain</a:t>
            </a:r>
          </a:p>
          <a:p>
            <a:pPr algn="l"/>
            <a:r>
              <a:rPr lang="en-US" sz="1800" b="0" i="0" u="none" strike="noStrike" baseline="0" dirty="0">
                <a:latin typeface="CIDFont+F5"/>
              </a:rPr>
              <a:t>populations would be exempted, such as pregnant women, primary caregivers of</a:t>
            </a:r>
          </a:p>
          <a:p>
            <a:pPr algn="l"/>
            <a:r>
              <a:rPr lang="en-US" sz="1800" b="0" i="0" u="none" strike="noStrike" baseline="0" dirty="0">
                <a:latin typeface="CIDFont+F5"/>
              </a:rPr>
              <a:t>dependents, individuals with disabilities or health-related barriers to employment,</a:t>
            </a:r>
          </a:p>
          <a:p>
            <a:pPr algn="l"/>
            <a:r>
              <a:rPr lang="en-US" sz="1800" b="0" i="0" u="none" strike="noStrike" baseline="0" dirty="0">
                <a:latin typeface="CIDFont+F5"/>
              </a:rPr>
              <a:t>and full-time students.</a:t>
            </a:r>
            <a:endParaRPr lang="en-US" dirty="0"/>
          </a:p>
        </p:txBody>
      </p:sp>
    </p:spTree>
    <p:extLst>
      <p:ext uri="{BB962C8B-B14F-4D97-AF65-F5344CB8AC3E}">
        <p14:creationId xmlns:p14="http://schemas.microsoft.com/office/powerpoint/2010/main" val="921269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9A804-D364-AC45-B0F3-EC627605720D}"/>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4CD0895C-8372-B791-53F4-E85EDA0C95BF}"/>
              </a:ext>
            </a:extLst>
          </p:cNvPr>
          <p:cNvSpPr txBox="1"/>
          <p:nvPr/>
        </p:nvSpPr>
        <p:spPr>
          <a:xfrm>
            <a:off x="690046" y="461198"/>
            <a:ext cx="10811907" cy="2246769"/>
          </a:xfrm>
          <a:prstGeom prst="rect">
            <a:avLst/>
          </a:prstGeom>
          <a:noFill/>
        </p:spPr>
        <p:txBody>
          <a:bodyPr wrap="square" rtlCol="0">
            <a:spAutoFit/>
          </a:bodyPr>
          <a:lstStyle/>
          <a:p>
            <a:pPr algn="ctr"/>
            <a:r>
              <a:rPr lang="en-US" sz="7000" b="1" kern="1200" dirty="0">
                <a:solidFill>
                  <a:srgbClr val="202C8F"/>
                </a:solidFill>
                <a:latin typeface="+mj-lt"/>
                <a:ea typeface="+mj-ea"/>
                <a:cs typeface="+mj-cs"/>
              </a:rPr>
              <a:t>End Broad-Based Categorical Eligibility</a:t>
            </a:r>
          </a:p>
        </p:txBody>
      </p:sp>
      <p:sp>
        <p:nvSpPr>
          <p:cNvPr id="10" name="TextBox 9">
            <a:extLst>
              <a:ext uri="{FF2B5EF4-FFF2-40B4-BE49-F238E27FC236}">
                <a16:creationId xmlns:a16="http://schemas.microsoft.com/office/drawing/2014/main" id="{F5411904-10E6-5226-9D55-A0F2686F4868}"/>
              </a:ext>
            </a:extLst>
          </p:cNvPr>
          <p:cNvSpPr txBox="1"/>
          <p:nvPr/>
        </p:nvSpPr>
        <p:spPr>
          <a:xfrm>
            <a:off x="1539089" y="2952410"/>
            <a:ext cx="8449146" cy="3139321"/>
          </a:xfrm>
          <a:prstGeom prst="rect">
            <a:avLst/>
          </a:prstGeom>
          <a:noFill/>
        </p:spPr>
        <p:txBody>
          <a:bodyPr wrap="square">
            <a:spAutoFit/>
          </a:bodyPr>
          <a:lstStyle/>
          <a:p>
            <a:pPr algn="l"/>
            <a:r>
              <a:rPr lang="en-US" sz="1800" b="1" i="0" u="sng" strike="noStrike" baseline="0" dirty="0">
                <a:latin typeface="CIDFont+F1"/>
              </a:rPr>
              <a:t>End Broad-Based Categorical Eligibility</a:t>
            </a:r>
          </a:p>
          <a:p>
            <a:pPr algn="l"/>
            <a:r>
              <a:rPr lang="en-US" sz="1800" i="0" strike="noStrike" baseline="0" dirty="0">
                <a:latin typeface="CIDFont+F1"/>
              </a:rPr>
              <a:t>$10 billion in 10-year savings</a:t>
            </a:r>
          </a:p>
          <a:p>
            <a:pPr algn="l"/>
            <a:r>
              <a:rPr lang="en-US" sz="1800" i="0" strike="noStrike" baseline="0" dirty="0">
                <a:latin typeface="CIDFont+F1"/>
              </a:rPr>
              <a:t>VIABILITY: HIGH / MEDIUM / LOW</a:t>
            </a:r>
          </a:p>
          <a:p>
            <a:pPr algn="l"/>
            <a:r>
              <a:rPr lang="en-US" sz="1800" i="0" strike="noStrike" baseline="0" dirty="0">
                <a:latin typeface="CIDFont+F1"/>
              </a:rPr>
              <a:t>Current law allows states to provide SNAP benefits to individuals who would</a:t>
            </a:r>
          </a:p>
          <a:p>
            <a:pPr algn="l"/>
            <a:r>
              <a:rPr lang="en-US" sz="1800" i="0" strike="noStrike" baseline="0" dirty="0">
                <a:latin typeface="CIDFont+F1"/>
              </a:rPr>
              <a:t>otherwise be ineligible through broad-based categorical eligibility (BBCE), which</a:t>
            </a:r>
          </a:p>
          <a:p>
            <a:pPr algn="l"/>
            <a:r>
              <a:rPr lang="en-US" sz="1800" i="0" strike="noStrike" baseline="0" dirty="0">
                <a:latin typeface="CIDFont+F1"/>
              </a:rPr>
              <a:t>allows individuals who receive welfare assistance from programs such as TANF</a:t>
            </a:r>
          </a:p>
          <a:p>
            <a:pPr algn="l"/>
            <a:r>
              <a:rPr lang="en-US" sz="1800" i="0" strike="noStrike" baseline="0" dirty="0">
                <a:latin typeface="CIDFont+F1"/>
              </a:rPr>
              <a:t>to enroll in SNAP automatically. Because some TANF services are available to</a:t>
            </a:r>
          </a:p>
          <a:p>
            <a:pPr algn="l"/>
            <a:r>
              <a:rPr lang="en-US" sz="1800" i="0" strike="noStrike" baseline="0" dirty="0">
                <a:latin typeface="CIDFont+F1"/>
              </a:rPr>
              <a:t>households with incomes higher than those that are eligible for SNAP, states can</a:t>
            </a:r>
          </a:p>
          <a:p>
            <a:pPr algn="l"/>
            <a:r>
              <a:rPr lang="en-US" sz="1800" i="0" strike="noStrike" baseline="0" dirty="0">
                <a:latin typeface="CIDFont+F1"/>
              </a:rPr>
              <a:t>allow individuals to enroll in SNAP without meeting federal eligibility criteria for</a:t>
            </a:r>
          </a:p>
          <a:p>
            <a:pPr algn="l"/>
            <a:r>
              <a:rPr lang="en-US" sz="1800" i="0" strike="noStrike" baseline="0" dirty="0">
                <a:latin typeface="CIDFont+F1"/>
              </a:rPr>
              <a:t>assets, income, or both. Ending BBCE would improve program integrity within</a:t>
            </a:r>
          </a:p>
          <a:p>
            <a:pPr algn="l"/>
            <a:r>
              <a:rPr lang="en-US" sz="1800" i="0" strike="noStrike" baseline="0" dirty="0">
                <a:latin typeface="CIDFont+F1"/>
              </a:rPr>
              <a:t>SNAP and protect the program for the truly needy.</a:t>
            </a:r>
            <a:endParaRPr lang="en-US" dirty="0"/>
          </a:p>
        </p:txBody>
      </p:sp>
    </p:spTree>
    <p:extLst>
      <p:ext uri="{BB962C8B-B14F-4D97-AF65-F5344CB8AC3E}">
        <p14:creationId xmlns:p14="http://schemas.microsoft.com/office/powerpoint/2010/main" val="3983517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F3126-A517-A8C9-5B94-0F45EDAEDEC4}"/>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BB6F1E2C-BBF3-B6E2-7BA8-4FD1E1B7AA8A}"/>
              </a:ext>
            </a:extLst>
          </p:cNvPr>
          <p:cNvSpPr txBox="1"/>
          <p:nvPr/>
        </p:nvSpPr>
        <p:spPr>
          <a:xfrm>
            <a:off x="1223418" y="2173148"/>
            <a:ext cx="9745164" cy="1569660"/>
          </a:xfrm>
          <a:prstGeom prst="rect">
            <a:avLst/>
          </a:prstGeom>
          <a:noFill/>
        </p:spPr>
        <p:txBody>
          <a:bodyPr wrap="square" rtlCol="0">
            <a:spAutoFit/>
          </a:bodyPr>
          <a:lstStyle/>
          <a:p>
            <a:pPr algn="ctr"/>
            <a:r>
              <a:rPr lang="en-US" sz="9600" b="1" kern="1200" dirty="0">
                <a:solidFill>
                  <a:srgbClr val="202C8F"/>
                </a:solidFill>
                <a:latin typeface="+mj-lt"/>
                <a:ea typeface="+mj-ea"/>
                <a:cs typeface="+mj-cs"/>
              </a:rPr>
              <a:t>Federal Actions</a:t>
            </a:r>
            <a:endParaRPr lang="en-US" sz="9600" dirty="0"/>
          </a:p>
        </p:txBody>
      </p:sp>
    </p:spTree>
    <p:extLst>
      <p:ext uri="{BB962C8B-B14F-4D97-AF65-F5344CB8AC3E}">
        <p14:creationId xmlns:p14="http://schemas.microsoft.com/office/powerpoint/2010/main" val="2911208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D3439-7712-9041-DCC8-AD5F5FC02A14}"/>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6E1B9EC2-89F5-0B34-E79E-E39FAD0C82E3}"/>
              </a:ext>
            </a:extLst>
          </p:cNvPr>
          <p:cNvSpPr txBox="1"/>
          <p:nvPr/>
        </p:nvSpPr>
        <p:spPr>
          <a:xfrm>
            <a:off x="690046" y="461198"/>
            <a:ext cx="10811907" cy="1169551"/>
          </a:xfrm>
          <a:prstGeom prst="rect">
            <a:avLst/>
          </a:prstGeom>
          <a:noFill/>
        </p:spPr>
        <p:txBody>
          <a:bodyPr wrap="square" rtlCol="0">
            <a:spAutoFit/>
          </a:bodyPr>
          <a:lstStyle/>
          <a:p>
            <a:pPr algn="ctr"/>
            <a:r>
              <a:rPr lang="en-US" sz="7000" b="1" kern="1200" dirty="0">
                <a:solidFill>
                  <a:srgbClr val="202C8F"/>
                </a:solidFill>
                <a:latin typeface="+mj-lt"/>
                <a:ea typeface="+mj-ea"/>
                <a:cs typeface="+mj-cs"/>
              </a:rPr>
              <a:t>Social Services Block Grant</a:t>
            </a:r>
            <a:endParaRPr lang="en-US" sz="7000" i="1" dirty="0"/>
          </a:p>
        </p:txBody>
      </p:sp>
      <p:sp>
        <p:nvSpPr>
          <p:cNvPr id="10" name="TextBox 9">
            <a:extLst>
              <a:ext uri="{FF2B5EF4-FFF2-40B4-BE49-F238E27FC236}">
                <a16:creationId xmlns:a16="http://schemas.microsoft.com/office/drawing/2014/main" id="{21620712-0942-931D-A719-9177D87DDE99}"/>
              </a:ext>
            </a:extLst>
          </p:cNvPr>
          <p:cNvSpPr txBox="1"/>
          <p:nvPr/>
        </p:nvSpPr>
        <p:spPr>
          <a:xfrm>
            <a:off x="1493822" y="2099876"/>
            <a:ext cx="8449146" cy="3139321"/>
          </a:xfrm>
          <a:prstGeom prst="rect">
            <a:avLst/>
          </a:prstGeom>
          <a:noFill/>
        </p:spPr>
        <p:txBody>
          <a:bodyPr wrap="square">
            <a:spAutoFit/>
          </a:bodyPr>
          <a:lstStyle/>
          <a:p>
            <a:pPr algn="l"/>
            <a:r>
              <a:rPr lang="en-US" sz="1800" b="1" i="0" u="sng" strike="noStrike" baseline="0" dirty="0">
                <a:latin typeface="CIDFont+F1"/>
              </a:rPr>
              <a:t>Eliminate Social Services Block Grant</a:t>
            </a:r>
          </a:p>
          <a:p>
            <a:pPr algn="l"/>
            <a:r>
              <a:rPr lang="en-US" sz="1800" b="0" i="0" u="none" strike="noStrike" baseline="0" dirty="0">
                <a:latin typeface="CIDFont+F4"/>
              </a:rPr>
              <a:t>$15 billion in 10-year savings</a:t>
            </a:r>
          </a:p>
          <a:p>
            <a:pPr algn="l"/>
            <a:r>
              <a:rPr lang="en-US" sz="1800" b="0" i="0" u="none" strike="noStrike" baseline="0" dirty="0">
                <a:latin typeface="CIDFont+F5"/>
              </a:rPr>
              <a:t>The Social Services Block Grant (SSBG) is an annually appropriated capped</a:t>
            </a:r>
          </a:p>
          <a:p>
            <a:pPr algn="l"/>
            <a:r>
              <a:rPr lang="en-US" sz="1800" b="0" i="0" u="none" strike="noStrike" baseline="0" dirty="0">
                <a:latin typeface="CIDFont+F5"/>
              </a:rPr>
              <a:t>entitlement to states to support a range of social service activities. However,</a:t>
            </a:r>
          </a:p>
          <a:p>
            <a:pPr algn="l"/>
            <a:r>
              <a:rPr lang="en-US" sz="1800" b="0" i="0" u="none" strike="noStrike" baseline="0" dirty="0">
                <a:latin typeface="CIDFont+F5"/>
              </a:rPr>
              <a:t>most of these activities are funded by other federal programs, including TANF,</a:t>
            </a:r>
          </a:p>
          <a:p>
            <a:pPr algn="l"/>
            <a:r>
              <a:rPr lang="en-US" sz="1800" b="0" i="0" u="none" strike="noStrike" baseline="0" dirty="0">
                <a:latin typeface="CIDFont+F5"/>
              </a:rPr>
              <a:t>the Community Services Block Grant, the Child Care and Development Fund,</a:t>
            </a:r>
          </a:p>
          <a:p>
            <a:pPr algn="l"/>
            <a:r>
              <a:rPr lang="en-US" sz="1800" b="0" i="0" u="none" strike="noStrike" baseline="0" dirty="0">
                <a:latin typeface="CIDFont+F5"/>
              </a:rPr>
              <a:t>and more. Furthermore, the SSBG provides excessive state discretion over $1.7</a:t>
            </a:r>
          </a:p>
          <a:p>
            <a:pPr algn="l"/>
            <a:r>
              <a:rPr lang="en-US" sz="1800" b="0" i="0" u="none" strike="noStrike" baseline="0" dirty="0">
                <a:latin typeface="CIDFont+F5"/>
              </a:rPr>
              <a:t>billion annually with no accountability. Presidents Bush and Trump proposed</a:t>
            </a:r>
          </a:p>
          <a:p>
            <a:pPr algn="l"/>
            <a:r>
              <a:rPr lang="en-US" sz="1800" b="0" i="0" u="none" strike="noStrike" baseline="0" dirty="0">
                <a:latin typeface="CIDFont+F5"/>
              </a:rPr>
              <a:t>eliminating the SSBG in their budgets and the House has proposed its</a:t>
            </a:r>
          </a:p>
          <a:p>
            <a:pPr algn="l"/>
            <a:r>
              <a:rPr lang="en-US" sz="1800" b="0" i="0" u="none" strike="noStrike" baseline="0" dirty="0">
                <a:latin typeface="CIDFont+F5"/>
              </a:rPr>
              <a:t>elimination in budget resolutions in the 112th, 113th, 114th, and 115th</a:t>
            </a:r>
          </a:p>
          <a:p>
            <a:pPr algn="l"/>
            <a:r>
              <a:rPr lang="en-US" sz="1800" b="0" i="0" u="none" strike="noStrike" baseline="0" dirty="0">
                <a:latin typeface="CIDFont+F5"/>
              </a:rPr>
              <a:t>Congresses. This block grant is </a:t>
            </a:r>
            <a:r>
              <a:rPr lang="en-US" sz="1800" b="0" i="0" u="none" strike="noStrike" baseline="0" dirty="0" err="1">
                <a:latin typeface="CIDFont+F5"/>
              </a:rPr>
              <a:t>duplica</a:t>
            </a:r>
            <a:endParaRPr lang="en-US" dirty="0"/>
          </a:p>
        </p:txBody>
      </p:sp>
    </p:spTree>
    <p:extLst>
      <p:ext uri="{BB962C8B-B14F-4D97-AF65-F5344CB8AC3E}">
        <p14:creationId xmlns:p14="http://schemas.microsoft.com/office/powerpoint/2010/main" val="3079158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B5167-A155-5840-A6B4-10C7157D151E}"/>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F319B795-3534-FEAF-5AC4-340865FBF035}"/>
              </a:ext>
            </a:extLst>
          </p:cNvPr>
          <p:cNvSpPr txBox="1"/>
          <p:nvPr/>
        </p:nvSpPr>
        <p:spPr>
          <a:xfrm>
            <a:off x="325926" y="461198"/>
            <a:ext cx="11176028" cy="3323987"/>
          </a:xfrm>
          <a:prstGeom prst="rect">
            <a:avLst/>
          </a:prstGeom>
          <a:noFill/>
        </p:spPr>
        <p:txBody>
          <a:bodyPr wrap="square" rtlCol="0">
            <a:spAutoFit/>
          </a:bodyPr>
          <a:lstStyle/>
          <a:p>
            <a:pPr algn="ctr"/>
            <a:r>
              <a:rPr lang="en-US" sz="7000" b="1" kern="1200" dirty="0">
                <a:solidFill>
                  <a:srgbClr val="202C8F"/>
                </a:solidFill>
                <a:latin typeface="+mj-lt"/>
                <a:ea typeface="+mj-ea"/>
                <a:cs typeface="+mj-cs"/>
              </a:rPr>
              <a:t>Repeal Biden Administration Finalized Medicaid/CHIP ACCESS Rule</a:t>
            </a:r>
          </a:p>
        </p:txBody>
      </p:sp>
      <p:sp>
        <p:nvSpPr>
          <p:cNvPr id="10" name="TextBox 9">
            <a:extLst>
              <a:ext uri="{FF2B5EF4-FFF2-40B4-BE49-F238E27FC236}">
                <a16:creationId xmlns:a16="http://schemas.microsoft.com/office/drawing/2014/main" id="{1C825C5D-142F-FD91-A1E1-9EAE94D6083A}"/>
              </a:ext>
            </a:extLst>
          </p:cNvPr>
          <p:cNvSpPr txBox="1"/>
          <p:nvPr/>
        </p:nvSpPr>
        <p:spPr>
          <a:xfrm>
            <a:off x="1689367" y="4120307"/>
            <a:ext cx="8449146" cy="2031325"/>
          </a:xfrm>
          <a:prstGeom prst="rect">
            <a:avLst/>
          </a:prstGeom>
          <a:noFill/>
        </p:spPr>
        <p:txBody>
          <a:bodyPr wrap="square">
            <a:spAutoFit/>
          </a:bodyPr>
          <a:lstStyle/>
          <a:p>
            <a:pPr algn="l"/>
            <a:r>
              <a:rPr lang="en-US" sz="1800" b="1" i="0" u="sng" strike="noStrike" baseline="0" dirty="0">
                <a:latin typeface="CIDFont+F1"/>
              </a:rPr>
              <a:t>Repeal Biden Administration Finalized Medicaid/CHIP ACCESS Rule</a:t>
            </a:r>
          </a:p>
          <a:p>
            <a:pPr algn="l"/>
            <a:r>
              <a:rPr lang="en-US" sz="1800" b="0" i="0" u="none" strike="noStrike" baseline="0" dirty="0">
                <a:latin typeface="CIDFont+F4"/>
              </a:rPr>
              <a:t>$121 billion in 10-year savings</a:t>
            </a:r>
          </a:p>
          <a:p>
            <a:pPr algn="l"/>
            <a:r>
              <a:rPr lang="en-US" sz="1800" b="0" i="0" u="none" strike="noStrike" baseline="0" dirty="0">
                <a:latin typeface="CIDFont+F1"/>
              </a:rPr>
              <a:t>VIABILITY: </a:t>
            </a:r>
            <a:r>
              <a:rPr lang="en-US" sz="1800" b="0" i="0" u="none" strike="noStrike" baseline="0" dirty="0">
                <a:latin typeface="CIDFont+F5"/>
              </a:rPr>
              <a:t>HIGH / MEDIUM / LOW</a:t>
            </a:r>
          </a:p>
          <a:p>
            <a:pPr algn="l"/>
            <a:r>
              <a:rPr lang="en-US" sz="1800" b="0" i="0" u="none" strike="noStrike" baseline="0" dirty="0">
                <a:latin typeface="CIDFont+F5"/>
              </a:rPr>
              <a:t>In May 2024,the Biden Administration finalized a rule focused primarily on</a:t>
            </a:r>
          </a:p>
          <a:p>
            <a:pPr algn="l"/>
            <a:r>
              <a:rPr lang="en-US" sz="1800" b="0" i="0" u="none" strike="noStrike" baseline="0" dirty="0">
                <a:latin typeface="CIDFont+F5"/>
              </a:rPr>
              <a:t>expanding access to Home and Community Based Services (HCBS) in both fee</a:t>
            </a:r>
          </a:p>
          <a:p>
            <a:pPr algn="l"/>
            <a:r>
              <a:rPr lang="en-US" sz="1800" b="0" i="0" u="none" strike="noStrike" baseline="0" dirty="0">
                <a:latin typeface="CIDFont+F5"/>
              </a:rPr>
              <a:t>for service (FFS) Medicaid and in managed care plans, including by instituting</a:t>
            </a:r>
          </a:p>
          <a:p>
            <a:pPr algn="l"/>
            <a:r>
              <a:rPr lang="en-US" sz="1800" b="0" i="0" u="none" strike="noStrike" baseline="0" dirty="0">
                <a:latin typeface="CIDFont+F5"/>
              </a:rPr>
              <a:t>worker compensation requirements.</a:t>
            </a:r>
            <a:endParaRPr lang="en-US" dirty="0"/>
          </a:p>
        </p:txBody>
      </p:sp>
    </p:spTree>
    <p:extLst>
      <p:ext uri="{BB962C8B-B14F-4D97-AF65-F5344CB8AC3E}">
        <p14:creationId xmlns:p14="http://schemas.microsoft.com/office/powerpoint/2010/main" val="3741927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2FE08-E6A1-0413-C8D1-A2B0922CDCCE}"/>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C1F842C6-708A-93D7-9AAE-24FC769E956A}"/>
              </a:ext>
            </a:extLst>
          </p:cNvPr>
          <p:cNvSpPr txBox="1"/>
          <p:nvPr/>
        </p:nvSpPr>
        <p:spPr>
          <a:xfrm>
            <a:off x="690046" y="461198"/>
            <a:ext cx="10811907" cy="1169551"/>
          </a:xfrm>
          <a:prstGeom prst="rect">
            <a:avLst/>
          </a:prstGeom>
          <a:noFill/>
        </p:spPr>
        <p:txBody>
          <a:bodyPr wrap="square" rtlCol="0">
            <a:spAutoFit/>
          </a:bodyPr>
          <a:lstStyle/>
          <a:p>
            <a:pPr algn="ctr"/>
            <a:r>
              <a:rPr lang="en-US" sz="7000" b="1" kern="1200" dirty="0">
                <a:solidFill>
                  <a:srgbClr val="202C8F"/>
                </a:solidFill>
                <a:latin typeface="+mj-lt"/>
                <a:ea typeface="+mj-ea"/>
                <a:cs typeface="+mj-cs"/>
              </a:rPr>
              <a:t>Reduce TANF by 10 Percent</a:t>
            </a:r>
          </a:p>
        </p:txBody>
      </p:sp>
      <p:sp>
        <p:nvSpPr>
          <p:cNvPr id="3" name="TextBox 2">
            <a:extLst>
              <a:ext uri="{FF2B5EF4-FFF2-40B4-BE49-F238E27FC236}">
                <a16:creationId xmlns:a16="http://schemas.microsoft.com/office/drawing/2014/main" id="{51938CB9-3A8A-E29F-3B30-A67C03B82CCE}"/>
              </a:ext>
            </a:extLst>
          </p:cNvPr>
          <p:cNvSpPr txBox="1"/>
          <p:nvPr/>
        </p:nvSpPr>
        <p:spPr>
          <a:xfrm>
            <a:off x="1539089" y="1997839"/>
            <a:ext cx="7706762" cy="2585323"/>
          </a:xfrm>
          <a:prstGeom prst="rect">
            <a:avLst/>
          </a:prstGeom>
          <a:noFill/>
        </p:spPr>
        <p:txBody>
          <a:bodyPr wrap="square">
            <a:spAutoFit/>
          </a:bodyPr>
          <a:lstStyle/>
          <a:p>
            <a:pPr algn="l"/>
            <a:r>
              <a:rPr lang="en-US" sz="1800" b="1" i="0" u="sng" strike="noStrike" baseline="0" dirty="0">
                <a:latin typeface="CIDFont+F1"/>
              </a:rPr>
              <a:t>Reduce TANF by 10 Percent</a:t>
            </a:r>
          </a:p>
          <a:p>
            <a:pPr algn="l"/>
            <a:r>
              <a:rPr lang="en-US" sz="1800" b="0" i="0" u="none" strike="noStrike" baseline="0" dirty="0">
                <a:latin typeface="CIDFont+F4"/>
              </a:rPr>
              <a:t>$15 billion in 10-year savings</a:t>
            </a:r>
          </a:p>
          <a:p>
            <a:pPr algn="l"/>
            <a:r>
              <a:rPr lang="en-US" sz="1800" b="0" i="0" u="none" strike="noStrike" baseline="0" dirty="0">
                <a:latin typeface="CIDFont+F1"/>
              </a:rPr>
              <a:t>VIABILITY: </a:t>
            </a:r>
            <a:r>
              <a:rPr lang="en-US" sz="1800" b="0" i="0" u="none" strike="noStrike" baseline="0" dirty="0">
                <a:latin typeface="CIDFont+F5"/>
              </a:rPr>
              <a:t>HIGH / MEDIUM / LOW</a:t>
            </a:r>
          </a:p>
          <a:p>
            <a:pPr algn="l"/>
            <a:r>
              <a:rPr lang="en-US" sz="1800" b="0" i="0" u="none" strike="noStrike" baseline="0" dirty="0">
                <a:latin typeface="CIDFont+F5"/>
              </a:rPr>
              <a:t>The TANF block grant provides fixed funding to the 50 states, DC, and territories, for a range of benefits and services to assist low-income families with children.</a:t>
            </a:r>
          </a:p>
          <a:p>
            <a:pPr algn="l"/>
            <a:r>
              <a:rPr lang="en-US" sz="1800" b="0" i="0" u="none" strike="noStrike" baseline="0" dirty="0">
                <a:latin typeface="CIDFont+F5"/>
              </a:rPr>
              <a:t>Current law allows states to carry over unspent TANF funds indefinitely. At the</a:t>
            </a:r>
          </a:p>
          <a:p>
            <a:pPr algn="l"/>
            <a:r>
              <a:rPr lang="en-US" sz="1800" b="0" i="0" u="none" strike="noStrike" baseline="0" dirty="0">
                <a:latin typeface="CIDFont+F5"/>
              </a:rPr>
              <a:t>end of 2022, $9 billion TANF dollars remained unspent – over half the size of the</a:t>
            </a:r>
          </a:p>
          <a:p>
            <a:pPr algn="l"/>
            <a:r>
              <a:rPr lang="en-US" sz="1800" b="0" i="0" u="none" strike="noStrike" baseline="0" dirty="0">
                <a:latin typeface="CIDFont+F5"/>
              </a:rPr>
              <a:t>$16.5 billion block grant. This policy option would reduce the TANF block grant</a:t>
            </a:r>
          </a:p>
          <a:p>
            <a:pPr algn="l"/>
            <a:r>
              <a:rPr lang="en-US" sz="1800" b="0" i="0" u="none" strike="noStrike" baseline="0" dirty="0">
                <a:latin typeface="CIDFont+F5"/>
              </a:rPr>
              <a:t>by 10 percent.</a:t>
            </a:r>
            <a:endParaRPr lang="en-US" dirty="0"/>
          </a:p>
        </p:txBody>
      </p:sp>
    </p:spTree>
    <p:extLst>
      <p:ext uri="{BB962C8B-B14F-4D97-AF65-F5344CB8AC3E}">
        <p14:creationId xmlns:p14="http://schemas.microsoft.com/office/powerpoint/2010/main" val="4172312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92C446-D2AF-110E-99AD-AD82B2D743BB}"/>
              </a:ext>
            </a:extLst>
          </p:cNvPr>
          <p:cNvSpPr>
            <a:spLocks noGrp="1"/>
          </p:cNvSpPr>
          <p:nvPr>
            <p:ph type="body" idx="1"/>
          </p:nvPr>
        </p:nvSpPr>
        <p:spPr>
          <a:xfrm>
            <a:off x="677941" y="1424635"/>
            <a:ext cx="2735215" cy="3554771"/>
          </a:xfrm>
        </p:spPr>
        <p:txBody>
          <a:bodyPr/>
          <a:lstStyle/>
          <a:p>
            <a:pPr algn="ctr"/>
            <a:r>
              <a:rPr lang="en-US" b="1" dirty="0">
                <a:solidFill>
                  <a:schemeClr val="tx1"/>
                </a:solidFill>
              </a:rPr>
              <a:t>Big Impact</a:t>
            </a:r>
          </a:p>
          <a:p>
            <a:pPr marL="342900" indent="-342900">
              <a:buFont typeface="Arial" panose="020B0604020202020204" pitchFamily="34" charset="0"/>
              <a:buChar char="•"/>
            </a:pPr>
            <a:r>
              <a:rPr lang="en-US" dirty="0">
                <a:solidFill>
                  <a:schemeClr val="tx1"/>
                </a:solidFill>
              </a:rPr>
              <a:t>Changing Federal Match</a:t>
            </a:r>
          </a:p>
          <a:p>
            <a:pPr marL="342900" indent="-342900">
              <a:buFont typeface="Arial" panose="020B0604020202020204" pitchFamily="34" charset="0"/>
              <a:buChar char="•"/>
            </a:pPr>
            <a:r>
              <a:rPr lang="en-US" dirty="0">
                <a:solidFill>
                  <a:schemeClr val="tx1"/>
                </a:solidFill>
              </a:rPr>
              <a:t>Capping administrative spending</a:t>
            </a:r>
          </a:p>
          <a:p>
            <a:pPr marL="342900" indent="-342900">
              <a:buFont typeface="Arial" panose="020B0604020202020204" pitchFamily="34" charset="0"/>
              <a:buChar char="•"/>
            </a:pPr>
            <a:r>
              <a:rPr lang="en-US" dirty="0">
                <a:solidFill>
                  <a:schemeClr val="tx1"/>
                </a:solidFill>
              </a:rPr>
              <a:t>Medicaid Work Requirements</a:t>
            </a:r>
          </a:p>
        </p:txBody>
      </p:sp>
      <p:pic>
        <p:nvPicPr>
          <p:cNvPr id="5" name="Picture 4">
            <a:extLst>
              <a:ext uri="{FF2B5EF4-FFF2-40B4-BE49-F238E27FC236}">
                <a16:creationId xmlns:a16="http://schemas.microsoft.com/office/drawing/2014/main" id="{3A14BC38-7FBA-05A9-FC4D-8F58EFE844F8}"/>
              </a:ext>
            </a:extLst>
          </p:cNvPr>
          <p:cNvPicPr>
            <a:picLocks noChangeAspect="1"/>
          </p:cNvPicPr>
          <p:nvPr/>
        </p:nvPicPr>
        <p:blipFill>
          <a:blip r:embed="rId2"/>
          <a:stretch>
            <a:fillRect/>
          </a:stretch>
        </p:blipFill>
        <p:spPr>
          <a:xfrm>
            <a:off x="3856838" y="1424635"/>
            <a:ext cx="8027343" cy="3283167"/>
          </a:xfrm>
          <a:prstGeom prst="rect">
            <a:avLst/>
          </a:prstGeom>
        </p:spPr>
      </p:pic>
    </p:spTree>
    <p:extLst>
      <p:ext uri="{BB962C8B-B14F-4D97-AF65-F5344CB8AC3E}">
        <p14:creationId xmlns:p14="http://schemas.microsoft.com/office/powerpoint/2010/main" val="1269340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4F63C-D61C-2916-90D1-6B2918478FFD}"/>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4D5B9802-3269-F3FE-51BF-D7EEFC605AC2}"/>
              </a:ext>
            </a:extLst>
          </p:cNvPr>
          <p:cNvSpPr txBox="1"/>
          <p:nvPr/>
        </p:nvSpPr>
        <p:spPr>
          <a:xfrm>
            <a:off x="1223418" y="2196118"/>
            <a:ext cx="9745164" cy="1169551"/>
          </a:xfrm>
          <a:prstGeom prst="rect">
            <a:avLst/>
          </a:prstGeom>
          <a:noFill/>
        </p:spPr>
        <p:txBody>
          <a:bodyPr wrap="square" rtlCol="0">
            <a:spAutoFit/>
          </a:bodyPr>
          <a:lstStyle/>
          <a:p>
            <a:pPr algn="ctr"/>
            <a:r>
              <a:rPr lang="en-US" sz="7000" b="1" dirty="0">
                <a:solidFill>
                  <a:srgbClr val="202C8F"/>
                </a:solidFill>
                <a:latin typeface="+mj-lt"/>
                <a:ea typeface="+mj-ea"/>
                <a:cs typeface="+mj-cs"/>
              </a:rPr>
              <a:t>Regulatory Rollback</a:t>
            </a:r>
            <a:endParaRPr lang="en-US" sz="7000" dirty="0"/>
          </a:p>
        </p:txBody>
      </p:sp>
    </p:spTree>
    <p:extLst>
      <p:ext uri="{BB962C8B-B14F-4D97-AF65-F5344CB8AC3E}">
        <p14:creationId xmlns:p14="http://schemas.microsoft.com/office/powerpoint/2010/main" val="2382237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71825-43F6-7D91-A944-315AA6FB93E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BE98458-F7BC-5018-F47B-1789041A6A82}"/>
              </a:ext>
            </a:extLst>
          </p:cNvPr>
          <p:cNvPicPr>
            <a:picLocks noChangeAspect="1"/>
          </p:cNvPicPr>
          <p:nvPr/>
        </p:nvPicPr>
        <p:blipFill>
          <a:blip r:embed="rId2"/>
          <a:stretch>
            <a:fillRect/>
          </a:stretch>
        </p:blipFill>
        <p:spPr>
          <a:xfrm>
            <a:off x="982054" y="946581"/>
            <a:ext cx="10215192" cy="4964837"/>
          </a:xfrm>
          <a:prstGeom prst="rect">
            <a:avLst/>
          </a:prstGeom>
        </p:spPr>
      </p:pic>
      <p:grpSp>
        <p:nvGrpSpPr>
          <p:cNvPr id="9" name="Group 8">
            <a:extLst>
              <a:ext uri="{FF2B5EF4-FFF2-40B4-BE49-F238E27FC236}">
                <a16:creationId xmlns:a16="http://schemas.microsoft.com/office/drawing/2014/main" id="{62477B1F-06AE-E1A1-2620-ECA14610A5BF}"/>
              </a:ext>
            </a:extLst>
          </p:cNvPr>
          <p:cNvGrpSpPr/>
          <p:nvPr/>
        </p:nvGrpSpPr>
        <p:grpSpPr>
          <a:xfrm>
            <a:off x="4572000" y="1028586"/>
            <a:ext cx="2887055" cy="4816736"/>
            <a:chOff x="4572000" y="1028586"/>
            <a:chExt cx="2887055" cy="4816736"/>
          </a:xfrm>
        </p:grpSpPr>
        <p:sp>
          <p:nvSpPr>
            <p:cNvPr id="4" name="Rectangle 3">
              <a:extLst>
                <a:ext uri="{FF2B5EF4-FFF2-40B4-BE49-F238E27FC236}">
                  <a16:creationId xmlns:a16="http://schemas.microsoft.com/office/drawing/2014/main" id="{FA1CF785-6C27-D826-A659-8BC60CDA7D15}"/>
                </a:ext>
              </a:extLst>
            </p:cNvPr>
            <p:cNvSpPr/>
            <p:nvPr/>
          </p:nvSpPr>
          <p:spPr>
            <a:xfrm flipH="1">
              <a:off x="4572000" y="1074305"/>
              <a:ext cx="85457" cy="4771017"/>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BDCE529-F3C8-0CBE-414C-51382A4E7C86}"/>
                </a:ext>
              </a:extLst>
            </p:cNvPr>
            <p:cNvSpPr/>
            <p:nvPr/>
          </p:nvSpPr>
          <p:spPr>
            <a:xfrm flipH="1">
              <a:off x="7373597" y="1043490"/>
              <a:ext cx="85457" cy="4771017"/>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92F8D5F-5E85-4FF8-781B-3A65DECB0BC3}"/>
                </a:ext>
              </a:extLst>
            </p:cNvPr>
            <p:cNvSpPr/>
            <p:nvPr/>
          </p:nvSpPr>
          <p:spPr>
            <a:xfrm rot="16200000" flipH="1">
              <a:off x="5992668" y="-392082"/>
              <a:ext cx="45719" cy="2887055"/>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D68B977-FD72-8808-3E9A-BCA080E3A524}"/>
                </a:ext>
              </a:extLst>
            </p:cNvPr>
            <p:cNvSpPr/>
            <p:nvPr/>
          </p:nvSpPr>
          <p:spPr>
            <a:xfrm rot="16200000" flipH="1">
              <a:off x="5964182" y="4350449"/>
              <a:ext cx="102691" cy="2887055"/>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2" name="Multiplication Sign 1">
            <a:extLst>
              <a:ext uri="{FF2B5EF4-FFF2-40B4-BE49-F238E27FC236}">
                <a16:creationId xmlns:a16="http://schemas.microsoft.com/office/drawing/2014/main" id="{46500637-8BB4-CEE5-6F68-1AADC57E8111}"/>
              </a:ext>
            </a:extLst>
          </p:cNvPr>
          <p:cNvSpPr/>
          <p:nvPr/>
        </p:nvSpPr>
        <p:spPr>
          <a:xfrm>
            <a:off x="4448115" y="1540478"/>
            <a:ext cx="3283069" cy="3255948"/>
          </a:xfrm>
          <a:prstGeom prst="mathMultiply">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8508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D9B16-AB5F-EBEE-62F7-662AF35253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A3FE76-39EB-8D45-46D5-3960A0754719}"/>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C783497F-2916-4DF1-BF6A-2202126A98FC}"/>
              </a:ext>
            </a:extLst>
          </p:cNvPr>
          <p:cNvSpPr>
            <a:spLocks noGrp="1"/>
          </p:cNvSpPr>
          <p:nvPr>
            <p:ph type="body" idx="1"/>
          </p:nvPr>
        </p:nvSpPr>
        <p:spPr/>
        <p:txBody>
          <a:bodyPr/>
          <a:lstStyle/>
          <a:p>
            <a:endParaRPr lang="en-US"/>
          </a:p>
        </p:txBody>
      </p:sp>
      <p:pic>
        <p:nvPicPr>
          <p:cNvPr id="6" name="Picture 5">
            <a:extLst>
              <a:ext uri="{FF2B5EF4-FFF2-40B4-BE49-F238E27FC236}">
                <a16:creationId xmlns:a16="http://schemas.microsoft.com/office/drawing/2014/main" id="{148F0F53-D09A-7917-5376-AA4ABD7F3504}"/>
              </a:ext>
            </a:extLst>
          </p:cNvPr>
          <p:cNvPicPr>
            <a:picLocks noChangeAspect="1"/>
          </p:cNvPicPr>
          <p:nvPr/>
        </p:nvPicPr>
        <p:blipFill>
          <a:blip r:embed="rId2"/>
          <a:stretch>
            <a:fillRect/>
          </a:stretch>
        </p:blipFill>
        <p:spPr>
          <a:xfrm>
            <a:off x="583948" y="768350"/>
            <a:ext cx="11011403" cy="5321300"/>
          </a:xfrm>
          <a:prstGeom prst="rect">
            <a:avLst/>
          </a:prstGeom>
        </p:spPr>
      </p:pic>
      <p:sp>
        <p:nvSpPr>
          <p:cNvPr id="7" name="Multiplication Sign 6">
            <a:extLst>
              <a:ext uri="{FF2B5EF4-FFF2-40B4-BE49-F238E27FC236}">
                <a16:creationId xmlns:a16="http://schemas.microsoft.com/office/drawing/2014/main" id="{4764EA23-AB9A-2CD1-C849-7A679D272EEF}"/>
              </a:ext>
            </a:extLst>
          </p:cNvPr>
          <p:cNvSpPr/>
          <p:nvPr/>
        </p:nvSpPr>
        <p:spPr>
          <a:xfrm>
            <a:off x="831850" y="1779328"/>
            <a:ext cx="3203743" cy="3299344"/>
          </a:xfrm>
          <a:prstGeom prst="mathMultiply">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5988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3F051-352D-4BFC-FB6E-C78800B3443D}"/>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DECB4EFA-9AB5-2EFB-55EB-77849A05CD23}"/>
              </a:ext>
            </a:extLst>
          </p:cNvPr>
          <p:cNvSpPr txBox="1"/>
          <p:nvPr/>
        </p:nvSpPr>
        <p:spPr>
          <a:xfrm>
            <a:off x="1223418" y="2196118"/>
            <a:ext cx="9745164" cy="2246769"/>
          </a:xfrm>
          <a:prstGeom prst="rect">
            <a:avLst/>
          </a:prstGeom>
          <a:noFill/>
        </p:spPr>
        <p:txBody>
          <a:bodyPr wrap="square" rtlCol="0">
            <a:spAutoFit/>
          </a:bodyPr>
          <a:lstStyle/>
          <a:p>
            <a:pPr algn="ctr"/>
            <a:r>
              <a:rPr lang="en-US" sz="7000" b="1" dirty="0">
                <a:solidFill>
                  <a:srgbClr val="202C8F"/>
                </a:solidFill>
                <a:latin typeface="+mj-lt"/>
                <a:ea typeface="+mj-ea"/>
                <a:cs typeface="+mj-cs"/>
              </a:rPr>
              <a:t>General Assembly Impact</a:t>
            </a:r>
            <a:endParaRPr lang="en-US" sz="7000" dirty="0"/>
          </a:p>
        </p:txBody>
      </p:sp>
    </p:spTree>
    <p:extLst>
      <p:ext uri="{BB962C8B-B14F-4D97-AF65-F5344CB8AC3E}">
        <p14:creationId xmlns:p14="http://schemas.microsoft.com/office/powerpoint/2010/main" val="2820035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54CAD-8D49-2D6C-C240-0B198BBEF047}"/>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B4C29F06-46EA-9825-2A5B-D593FBE9D24B}"/>
              </a:ext>
            </a:extLst>
          </p:cNvPr>
          <p:cNvSpPr txBox="1"/>
          <p:nvPr/>
        </p:nvSpPr>
        <p:spPr>
          <a:xfrm>
            <a:off x="1223418" y="394478"/>
            <a:ext cx="9745164" cy="2246769"/>
          </a:xfrm>
          <a:prstGeom prst="rect">
            <a:avLst/>
          </a:prstGeom>
          <a:noFill/>
        </p:spPr>
        <p:txBody>
          <a:bodyPr wrap="square" rtlCol="0">
            <a:spAutoFit/>
          </a:bodyPr>
          <a:lstStyle/>
          <a:p>
            <a:pPr algn="ctr"/>
            <a:r>
              <a:rPr lang="en-US" sz="7000" b="1" dirty="0">
                <a:solidFill>
                  <a:srgbClr val="202C8F"/>
                </a:solidFill>
                <a:latin typeface="+mj-lt"/>
                <a:ea typeface="+mj-ea"/>
                <a:cs typeface="+mj-cs"/>
              </a:rPr>
              <a:t>Do KY Legislators </a:t>
            </a:r>
            <a:r>
              <a:rPr lang="en-US" sz="7000" b="1" i="1" u="sng" dirty="0">
                <a:solidFill>
                  <a:srgbClr val="202C8F"/>
                </a:solidFill>
                <a:latin typeface="+mj-lt"/>
                <a:ea typeface="+mj-ea"/>
                <a:cs typeface="+mj-cs"/>
              </a:rPr>
              <a:t>mirror </a:t>
            </a:r>
            <a:r>
              <a:rPr lang="en-US" sz="7000" b="1" dirty="0">
                <a:solidFill>
                  <a:srgbClr val="202C8F"/>
                </a:solidFill>
                <a:latin typeface="+mj-lt"/>
                <a:ea typeface="+mj-ea"/>
                <a:cs typeface="+mj-cs"/>
              </a:rPr>
              <a:t>the president?</a:t>
            </a:r>
            <a:endParaRPr lang="en-US" sz="7000" dirty="0"/>
          </a:p>
        </p:txBody>
      </p:sp>
      <p:sp>
        <p:nvSpPr>
          <p:cNvPr id="2" name="TextBox 1">
            <a:extLst>
              <a:ext uri="{FF2B5EF4-FFF2-40B4-BE49-F238E27FC236}">
                <a16:creationId xmlns:a16="http://schemas.microsoft.com/office/drawing/2014/main" id="{8FF86086-ED21-34B5-0D02-694459D6AC23}"/>
              </a:ext>
            </a:extLst>
          </p:cNvPr>
          <p:cNvSpPr txBox="1"/>
          <p:nvPr/>
        </p:nvSpPr>
        <p:spPr>
          <a:xfrm>
            <a:off x="1040840" y="2844224"/>
            <a:ext cx="9745164" cy="1169551"/>
          </a:xfrm>
          <a:prstGeom prst="rect">
            <a:avLst/>
          </a:prstGeom>
          <a:noFill/>
        </p:spPr>
        <p:txBody>
          <a:bodyPr wrap="square" rtlCol="0">
            <a:spAutoFit/>
          </a:bodyPr>
          <a:lstStyle/>
          <a:p>
            <a:pPr algn="ctr"/>
            <a:r>
              <a:rPr lang="en-US" sz="7000" b="1" u="sng" dirty="0">
                <a:solidFill>
                  <a:srgbClr val="202C8F"/>
                </a:solidFill>
                <a:latin typeface="+mj-lt"/>
                <a:ea typeface="+mj-ea"/>
                <a:cs typeface="+mj-cs"/>
              </a:rPr>
              <a:t>OR</a:t>
            </a:r>
            <a:endParaRPr lang="en-US" sz="7000" b="1" u="sng" dirty="0"/>
          </a:p>
        </p:txBody>
      </p:sp>
      <p:sp>
        <p:nvSpPr>
          <p:cNvPr id="3" name="TextBox 2">
            <a:extLst>
              <a:ext uri="{FF2B5EF4-FFF2-40B4-BE49-F238E27FC236}">
                <a16:creationId xmlns:a16="http://schemas.microsoft.com/office/drawing/2014/main" id="{156CD7C4-C708-09E4-84B7-850E14523294}"/>
              </a:ext>
            </a:extLst>
          </p:cNvPr>
          <p:cNvSpPr txBox="1"/>
          <p:nvPr/>
        </p:nvSpPr>
        <p:spPr>
          <a:xfrm>
            <a:off x="1357711" y="4216752"/>
            <a:ext cx="9745164" cy="2246769"/>
          </a:xfrm>
          <a:prstGeom prst="rect">
            <a:avLst/>
          </a:prstGeom>
          <a:noFill/>
        </p:spPr>
        <p:txBody>
          <a:bodyPr wrap="square" rtlCol="0">
            <a:spAutoFit/>
          </a:bodyPr>
          <a:lstStyle/>
          <a:p>
            <a:pPr algn="ctr"/>
            <a:r>
              <a:rPr lang="en-US" sz="7000" b="1" dirty="0">
                <a:solidFill>
                  <a:srgbClr val="202C8F"/>
                </a:solidFill>
                <a:latin typeface="+mj-lt"/>
                <a:ea typeface="+mj-ea"/>
                <a:cs typeface="+mj-cs"/>
              </a:rPr>
              <a:t>Do they </a:t>
            </a:r>
            <a:r>
              <a:rPr lang="en-US" sz="7000" b="1" i="1" u="sng" dirty="0">
                <a:solidFill>
                  <a:srgbClr val="202C8F"/>
                </a:solidFill>
                <a:latin typeface="+mj-lt"/>
                <a:ea typeface="+mj-ea"/>
                <a:cs typeface="+mj-cs"/>
              </a:rPr>
              <a:t>repair</a:t>
            </a:r>
            <a:r>
              <a:rPr lang="en-US" sz="7000" b="1" dirty="0">
                <a:solidFill>
                  <a:srgbClr val="202C8F"/>
                </a:solidFill>
                <a:latin typeface="+mj-lt"/>
                <a:ea typeface="+mj-ea"/>
                <a:cs typeface="+mj-cs"/>
              </a:rPr>
              <a:t> collateral damage?</a:t>
            </a:r>
            <a:endParaRPr lang="en-US" sz="7000" b="1" dirty="0"/>
          </a:p>
        </p:txBody>
      </p:sp>
    </p:spTree>
    <p:extLst>
      <p:ext uri="{BB962C8B-B14F-4D97-AF65-F5344CB8AC3E}">
        <p14:creationId xmlns:p14="http://schemas.microsoft.com/office/powerpoint/2010/main" val="3101841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DD67E-BCE4-BB58-D5A0-DC82BA218999}"/>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1CED0D88-A840-F7ED-8D11-60FB15D919C6}"/>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21C22718-6DA9-8AAD-3B0D-26DEEAF9B5BD}"/>
              </a:ext>
            </a:extLst>
          </p:cNvPr>
          <p:cNvPicPr>
            <a:picLocks noChangeAspect="1"/>
          </p:cNvPicPr>
          <p:nvPr/>
        </p:nvPicPr>
        <p:blipFill>
          <a:blip r:embed="rId2"/>
          <a:stretch>
            <a:fillRect/>
          </a:stretch>
        </p:blipFill>
        <p:spPr>
          <a:xfrm>
            <a:off x="90177" y="1390650"/>
            <a:ext cx="7295322" cy="4876800"/>
          </a:xfrm>
          <a:prstGeom prst="rect">
            <a:avLst/>
          </a:prstGeom>
        </p:spPr>
      </p:pic>
      <p:sp>
        <p:nvSpPr>
          <p:cNvPr id="6" name="Rectangle: Rounded Corners 5">
            <a:extLst>
              <a:ext uri="{FF2B5EF4-FFF2-40B4-BE49-F238E27FC236}">
                <a16:creationId xmlns:a16="http://schemas.microsoft.com/office/drawing/2014/main" id="{B2CF1FA5-5CA9-70E2-28FC-FAD61A652DE5}"/>
              </a:ext>
            </a:extLst>
          </p:cNvPr>
          <p:cNvSpPr/>
          <p:nvPr/>
        </p:nvSpPr>
        <p:spPr>
          <a:xfrm>
            <a:off x="7704499" y="344032"/>
            <a:ext cx="4173648" cy="592341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b="0" i="0" dirty="0">
                <a:solidFill>
                  <a:schemeClr val="bg1"/>
                </a:solidFill>
                <a:effectLst/>
                <a:latin typeface="Newsreader"/>
              </a:rPr>
              <a:t>In Frankfort, Osborne told reporters Tuesday afternoon that state lawmakers “lay some groundwork to what happens, but we almost have to react to what happens on the federal level.” </a:t>
            </a:r>
          </a:p>
          <a:p>
            <a:pPr algn="l"/>
            <a:endParaRPr lang="en-US" b="0" i="0" dirty="0">
              <a:solidFill>
                <a:schemeClr val="bg1"/>
              </a:solidFill>
              <a:effectLst/>
              <a:latin typeface="Newsreader"/>
            </a:endParaRPr>
          </a:p>
          <a:p>
            <a:pPr algn="l"/>
            <a:r>
              <a:rPr lang="en-US" b="0" i="0" dirty="0">
                <a:solidFill>
                  <a:schemeClr val="bg1"/>
                </a:solidFill>
                <a:effectLst/>
                <a:latin typeface="Newsreader"/>
              </a:rPr>
              <a:t>“There’s obviously discussions about downsizing Medicaid, there’s discussions about dispersing the functions of the Department of Education,” Osborne said. “Those things obviously will affect us and impact us, and we will have to make policy about it, but it’s pretty difficult to make it in advance of.” </a:t>
            </a:r>
          </a:p>
          <a:p>
            <a:pPr algn="ctr"/>
            <a:endParaRPr lang="en-US" dirty="0"/>
          </a:p>
        </p:txBody>
      </p:sp>
    </p:spTree>
    <p:extLst>
      <p:ext uri="{BB962C8B-B14F-4D97-AF65-F5344CB8AC3E}">
        <p14:creationId xmlns:p14="http://schemas.microsoft.com/office/powerpoint/2010/main" val="1802768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C3CA3-3E4E-0F0C-AB64-97592B57F494}"/>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74DE85A1-AB54-667C-E4FC-FACC2802C31E}"/>
              </a:ext>
            </a:extLst>
          </p:cNvPr>
          <p:cNvSpPr/>
          <p:nvPr/>
        </p:nvSpPr>
        <p:spPr>
          <a:xfrm>
            <a:off x="5148469" y="1150408"/>
            <a:ext cx="6311347" cy="4925594"/>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9E42DE76-2B25-FAB7-B619-EEAE47E9758F}"/>
              </a:ext>
            </a:extLst>
          </p:cNvPr>
          <p:cNvSpPr txBox="1"/>
          <p:nvPr/>
        </p:nvSpPr>
        <p:spPr>
          <a:xfrm>
            <a:off x="-1010535" y="29388"/>
            <a:ext cx="9745164" cy="1169551"/>
          </a:xfrm>
          <a:prstGeom prst="rect">
            <a:avLst/>
          </a:prstGeom>
          <a:noFill/>
        </p:spPr>
        <p:txBody>
          <a:bodyPr wrap="square" rtlCol="0">
            <a:spAutoFit/>
          </a:bodyPr>
          <a:lstStyle/>
          <a:p>
            <a:pPr algn="ctr"/>
            <a:r>
              <a:rPr lang="en-US" sz="7000" b="1" kern="1200" dirty="0">
                <a:solidFill>
                  <a:srgbClr val="202C8F"/>
                </a:solidFill>
                <a:latin typeface="+mj-lt"/>
                <a:ea typeface="+mj-ea"/>
                <a:cs typeface="+mj-cs"/>
              </a:rPr>
              <a:t>Federal Actions</a:t>
            </a:r>
            <a:endParaRPr lang="en-US" sz="7000" dirty="0"/>
          </a:p>
        </p:txBody>
      </p:sp>
      <p:pic>
        <p:nvPicPr>
          <p:cNvPr id="1026" name="Picture 2" descr="The characters pose in front of the film's title">
            <a:extLst>
              <a:ext uri="{FF2B5EF4-FFF2-40B4-BE49-F238E27FC236}">
                <a16:creationId xmlns:a16="http://schemas.microsoft.com/office/drawing/2014/main" id="{E7431A7D-9FF1-8B80-AF46-7317E2AC87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743" y="1676017"/>
            <a:ext cx="2969315" cy="4399985"/>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F9DF1508-D565-2580-D579-90474BACBECA}"/>
              </a:ext>
            </a:extLst>
          </p:cNvPr>
          <p:cNvGrpSpPr/>
          <p:nvPr/>
        </p:nvGrpSpPr>
        <p:grpSpPr>
          <a:xfrm>
            <a:off x="5237922" y="1198938"/>
            <a:ext cx="6122504" cy="4957075"/>
            <a:chOff x="5148470" y="1842881"/>
            <a:chExt cx="6122504" cy="4957075"/>
          </a:xfrm>
        </p:grpSpPr>
        <p:sp>
          <p:nvSpPr>
            <p:cNvPr id="10" name="Trapezoid 9">
              <a:extLst>
                <a:ext uri="{FF2B5EF4-FFF2-40B4-BE49-F238E27FC236}">
                  <a16:creationId xmlns:a16="http://schemas.microsoft.com/office/drawing/2014/main" id="{7051CE10-4A5E-E59F-5023-96AF54BDDFA2}"/>
                </a:ext>
              </a:extLst>
            </p:cNvPr>
            <p:cNvSpPr/>
            <p:nvPr/>
          </p:nvSpPr>
          <p:spPr>
            <a:xfrm>
              <a:off x="6094343" y="3710996"/>
              <a:ext cx="4114800" cy="1098382"/>
            </a:xfrm>
            <a:prstGeom prst="trapezoid">
              <a:avLst>
                <a:gd name="adj" fmla="val 69191"/>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BC55ECF2-242A-061C-6DF2-D59B00A00740}"/>
                </a:ext>
              </a:extLst>
            </p:cNvPr>
            <p:cNvSpPr/>
            <p:nvPr/>
          </p:nvSpPr>
          <p:spPr>
            <a:xfrm>
              <a:off x="5148470" y="5257800"/>
              <a:ext cx="6122504" cy="1093734"/>
            </a:xfrm>
            <a:prstGeom prst="trapezoid">
              <a:avLst>
                <a:gd name="adj" fmla="val 68731"/>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17D514BC-E978-A84E-A7F1-3696908485AA}"/>
                </a:ext>
              </a:extLst>
            </p:cNvPr>
            <p:cNvSpPr/>
            <p:nvPr/>
          </p:nvSpPr>
          <p:spPr>
            <a:xfrm>
              <a:off x="7007087" y="1842881"/>
              <a:ext cx="2289313" cy="1499703"/>
            </a:xfrm>
            <a:prstGeom prst="triangle">
              <a:avLst/>
            </a:prstGeom>
            <a:ln w="38100">
              <a:solidFill>
                <a:schemeClr val="tx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ln>
                  <a:solidFill>
                    <a:sysClr val="windowText" lastClr="000000"/>
                  </a:solidFill>
                </a:ln>
                <a:solidFill>
                  <a:sysClr val="windowText" lastClr="000000"/>
                </a:solidFill>
              </a:endParaRPr>
            </a:p>
          </p:txBody>
        </p:sp>
        <p:sp>
          <p:nvSpPr>
            <p:cNvPr id="15" name="TextBox 14">
              <a:extLst>
                <a:ext uri="{FF2B5EF4-FFF2-40B4-BE49-F238E27FC236}">
                  <a16:creationId xmlns:a16="http://schemas.microsoft.com/office/drawing/2014/main" id="{6395E55A-B510-BCEC-9953-EFD0C4A40111}"/>
                </a:ext>
              </a:extLst>
            </p:cNvPr>
            <p:cNvSpPr txBox="1"/>
            <p:nvPr/>
          </p:nvSpPr>
          <p:spPr>
            <a:xfrm>
              <a:off x="7225387" y="2815288"/>
              <a:ext cx="1895775" cy="830997"/>
            </a:xfrm>
            <a:prstGeom prst="rect">
              <a:avLst/>
            </a:prstGeom>
            <a:noFill/>
          </p:spPr>
          <p:txBody>
            <a:bodyPr wrap="none" rtlCol="0">
              <a:spAutoFit/>
            </a:bodyPr>
            <a:lstStyle/>
            <a:p>
              <a:r>
                <a:rPr lang="en-US" sz="2400" b="1" dirty="0">
                  <a:ln>
                    <a:solidFill>
                      <a:sysClr val="windowText" lastClr="000000"/>
                    </a:solidFill>
                  </a:ln>
                  <a:solidFill>
                    <a:sysClr val="windowText" lastClr="000000"/>
                  </a:solidFill>
                  <a:latin typeface="Arial Nova" panose="020B0504020202020204" pitchFamily="34" charset="0"/>
                </a:rPr>
                <a:t>Regulations</a:t>
              </a:r>
            </a:p>
            <a:p>
              <a:endParaRPr lang="en-US" sz="2400" b="1" dirty="0"/>
            </a:p>
          </p:txBody>
        </p:sp>
        <p:sp>
          <p:nvSpPr>
            <p:cNvPr id="16" name="TextBox 15">
              <a:extLst>
                <a:ext uri="{FF2B5EF4-FFF2-40B4-BE49-F238E27FC236}">
                  <a16:creationId xmlns:a16="http://schemas.microsoft.com/office/drawing/2014/main" id="{34F502FD-CEB6-9DDE-5107-A382C9012812}"/>
                </a:ext>
              </a:extLst>
            </p:cNvPr>
            <p:cNvSpPr txBox="1"/>
            <p:nvPr/>
          </p:nvSpPr>
          <p:spPr>
            <a:xfrm>
              <a:off x="6608931" y="4234980"/>
              <a:ext cx="3201582" cy="954107"/>
            </a:xfrm>
            <a:prstGeom prst="rect">
              <a:avLst/>
            </a:prstGeom>
            <a:noFill/>
          </p:spPr>
          <p:txBody>
            <a:bodyPr wrap="none" rtlCol="0">
              <a:spAutoFit/>
            </a:bodyPr>
            <a:lstStyle/>
            <a:p>
              <a:r>
                <a:rPr lang="en-US" sz="2800" b="1" dirty="0">
                  <a:ln>
                    <a:solidFill>
                      <a:sysClr val="windowText" lastClr="000000"/>
                    </a:solidFill>
                  </a:ln>
                  <a:solidFill>
                    <a:sysClr val="windowText" lastClr="000000"/>
                  </a:solidFill>
                  <a:latin typeface="Arial Nova" panose="020B0504020202020204" pitchFamily="34" charset="0"/>
                </a:rPr>
                <a:t>Executive Actions</a:t>
              </a:r>
            </a:p>
            <a:p>
              <a:endParaRPr lang="en-US" sz="2800" b="1" dirty="0"/>
            </a:p>
          </p:txBody>
        </p:sp>
        <p:sp>
          <p:nvSpPr>
            <p:cNvPr id="17" name="TextBox 16">
              <a:extLst>
                <a:ext uri="{FF2B5EF4-FFF2-40B4-BE49-F238E27FC236}">
                  <a16:creationId xmlns:a16="http://schemas.microsoft.com/office/drawing/2014/main" id="{8AC9FF3D-5D6A-5EB7-3943-3FBAB3CF26DA}"/>
                </a:ext>
              </a:extLst>
            </p:cNvPr>
            <p:cNvSpPr txBox="1"/>
            <p:nvPr/>
          </p:nvSpPr>
          <p:spPr>
            <a:xfrm>
              <a:off x="5728337" y="5599627"/>
              <a:ext cx="4962769" cy="1200329"/>
            </a:xfrm>
            <a:prstGeom prst="rect">
              <a:avLst/>
            </a:prstGeom>
            <a:noFill/>
          </p:spPr>
          <p:txBody>
            <a:bodyPr wrap="none" rtlCol="0">
              <a:spAutoFit/>
            </a:bodyPr>
            <a:lstStyle/>
            <a:p>
              <a:r>
                <a:rPr lang="en-US" sz="3600" b="1" dirty="0">
                  <a:ln>
                    <a:solidFill>
                      <a:sysClr val="windowText" lastClr="000000"/>
                    </a:solidFill>
                  </a:ln>
                  <a:solidFill>
                    <a:sysClr val="windowText" lastClr="000000"/>
                  </a:solidFill>
                  <a:latin typeface="Arial Nova" panose="020B0504020202020204" pitchFamily="34" charset="0"/>
                </a:rPr>
                <a:t>Budget Reconciliation</a:t>
              </a:r>
            </a:p>
            <a:p>
              <a:endParaRPr lang="en-US" sz="3600" b="1" dirty="0"/>
            </a:p>
          </p:txBody>
        </p:sp>
      </p:grpSp>
      <p:sp>
        <p:nvSpPr>
          <p:cNvPr id="20" name="TextBox 19">
            <a:extLst>
              <a:ext uri="{FF2B5EF4-FFF2-40B4-BE49-F238E27FC236}">
                <a16:creationId xmlns:a16="http://schemas.microsoft.com/office/drawing/2014/main" id="{B1475F10-2A67-088B-CA9C-3B11C8596938}"/>
              </a:ext>
            </a:extLst>
          </p:cNvPr>
          <p:cNvSpPr txBox="1"/>
          <p:nvPr/>
        </p:nvSpPr>
        <p:spPr>
          <a:xfrm>
            <a:off x="5214769" y="1274756"/>
            <a:ext cx="2252070" cy="954107"/>
          </a:xfrm>
          <a:prstGeom prst="rect">
            <a:avLst/>
          </a:prstGeom>
          <a:noFill/>
        </p:spPr>
        <p:txBody>
          <a:bodyPr wrap="square" rtlCol="0">
            <a:spAutoFit/>
          </a:bodyPr>
          <a:lstStyle/>
          <a:p>
            <a:r>
              <a:rPr lang="en-US" sz="2800" b="1" dirty="0"/>
              <a:t>Federal Legislation</a:t>
            </a:r>
          </a:p>
        </p:txBody>
      </p:sp>
    </p:spTree>
    <p:extLst>
      <p:ext uri="{BB962C8B-B14F-4D97-AF65-F5344CB8AC3E}">
        <p14:creationId xmlns:p14="http://schemas.microsoft.com/office/powerpoint/2010/main" val="1501332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71AE2-1974-18E2-5730-5B36624A2A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FF46F3-BFB6-848D-3D23-2DAA802C2200}"/>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B3AE5A5A-B634-22C1-10FA-1BDC226E2F61}"/>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AAB44A21-62BF-8F08-B6C8-AD23A272EAF1}"/>
              </a:ext>
            </a:extLst>
          </p:cNvPr>
          <p:cNvPicPr>
            <a:picLocks noChangeAspect="1"/>
          </p:cNvPicPr>
          <p:nvPr/>
        </p:nvPicPr>
        <p:blipFill>
          <a:blip r:embed="rId2"/>
          <a:stretch>
            <a:fillRect/>
          </a:stretch>
        </p:blipFill>
        <p:spPr>
          <a:xfrm>
            <a:off x="90177" y="1390650"/>
            <a:ext cx="7295322" cy="4876800"/>
          </a:xfrm>
          <a:prstGeom prst="rect">
            <a:avLst/>
          </a:prstGeom>
        </p:spPr>
      </p:pic>
      <p:sp>
        <p:nvSpPr>
          <p:cNvPr id="6" name="Rectangle: Rounded Corners 5">
            <a:extLst>
              <a:ext uri="{FF2B5EF4-FFF2-40B4-BE49-F238E27FC236}">
                <a16:creationId xmlns:a16="http://schemas.microsoft.com/office/drawing/2014/main" id="{4B37C1FE-2B8C-388D-D2E3-E5BB3A2A80F1}"/>
              </a:ext>
            </a:extLst>
          </p:cNvPr>
          <p:cNvSpPr/>
          <p:nvPr/>
        </p:nvSpPr>
        <p:spPr>
          <a:xfrm>
            <a:off x="7704499" y="344032"/>
            <a:ext cx="4173648" cy="592341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b="0" i="0" dirty="0">
                <a:solidFill>
                  <a:schemeClr val="bg1"/>
                </a:solidFill>
                <a:effectLst/>
                <a:latin typeface="Newsreader"/>
              </a:rPr>
              <a:t>Stivers also said Kentucky lawmakers “have to be responsive to what they will allow or not allow” in regards to Medicaid changes at the federal level. </a:t>
            </a:r>
          </a:p>
          <a:p>
            <a:pPr algn="l"/>
            <a:r>
              <a:rPr lang="en-US" b="0" i="0" dirty="0">
                <a:solidFill>
                  <a:schemeClr val="bg1"/>
                </a:solidFill>
                <a:effectLst/>
                <a:latin typeface="Newsreader"/>
              </a:rPr>
              <a:t>“We put up generally 30% of the Medicaid dollars they match with 70%, so the criteria around what they put up, then we can work within those guardrails would be one thing we look at and want to acknowledge,” Stivers said. “The other is the match rate. If they were to change the match rate, and that would impact us. So yes, we will — and we are — being very cognizant and watching what moves in Washington.”</a:t>
            </a:r>
          </a:p>
          <a:p>
            <a:pPr algn="ctr"/>
            <a:endParaRPr lang="en-US" dirty="0"/>
          </a:p>
        </p:txBody>
      </p:sp>
    </p:spTree>
    <p:extLst>
      <p:ext uri="{BB962C8B-B14F-4D97-AF65-F5344CB8AC3E}">
        <p14:creationId xmlns:p14="http://schemas.microsoft.com/office/powerpoint/2010/main" val="205162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6EE86-423A-FF11-CD3D-4800734099ED}"/>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CE818AE3-95C2-AE62-B28F-455DA9539452}"/>
              </a:ext>
            </a:extLst>
          </p:cNvPr>
          <p:cNvSpPr txBox="1"/>
          <p:nvPr/>
        </p:nvSpPr>
        <p:spPr>
          <a:xfrm>
            <a:off x="1223418" y="2173148"/>
            <a:ext cx="9745164" cy="1569660"/>
          </a:xfrm>
          <a:prstGeom prst="rect">
            <a:avLst/>
          </a:prstGeom>
          <a:noFill/>
        </p:spPr>
        <p:txBody>
          <a:bodyPr wrap="square" rtlCol="0">
            <a:spAutoFit/>
          </a:bodyPr>
          <a:lstStyle/>
          <a:p>
            <a:pPr algn="ctr"/>
            <a:r>
              <a:rPr lang="en-US" sz="9600" b="1" kern="1200" dirty="0">
                <a:solidFill>
                  <a:srgbClr val="202C8F"/>
                </a:solidFill>
                <a:latin typeface="+mj-lt"/>
                <a:ea typeface="+mj-ea"/>
                <a:cs typeface="+mj-cs"/>
              </a:rPr>
              <a:t>Executive Orders</a:t>
            </a:r>
            <a:endParaRPr lang="en-US" sz="9600" dirty="0"/>
          </a:p>
        </p:txBody>
      </p:sp>
      <p:pic>
        <p:nvPicPr>
          <p:cNvPr id="3" name="Picture 2">
            <a:hlinkClick r:id="rId2"/>
            <a:extLst>
              <a:ext uri="{FF2B5EF4-FFF2-40B4-BE49-F238E27FC236}">
                <a16:creationId xmlns:a16="http://schemas.microsoft.com/office/drawing/2014/main" id="{C3DF2EE6-4383-0FF5-5961-0BC5C4C00581}"/>
              </a:ext>
            </a:extLst>
          </p:cNvPr>
          <p:cNvPicPr>
            <a:picLocks noChangeAspect="1"/>
          </p:cNvPicPr>
          <p:nvPr/>
        </p:nvPicPr>
        <p:blipFill>
          <a:blip r:embed="rId3"/>
          <a:stretch>
            <a:fillRect/>
          </a:stretch>
        </p:blipFill>
        <p:spPr>
          <a:xfrm>
            <a:off x="2294487" y="3570590"/>
            <a:ext cx="7440063" cy="2867425"/>
          </a:xfrm>
          <a:prstGeom prst="rect">
            <a:avLst/>
          </a:prstGeom>
        </p:spPr>
      </p:pic>
    </p:spTree>
    <p:extLst>
      <p:ext uri="{BB962C8B-B14F-4D97-AF65-F5344CB8AC3E}">
        <p14:creationId xmlns:p14="http://schemas.microsoft.com/office/powerpoint/2010/main" val="3619915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5238-F510-1ED8-13F6-B5FCF6BA208A}"/>
              </a:ext>
            </a:extLst>
          </p:cNvPr>
          <p:cNvSpPr>
            <a:spLocks noGrp="1"/>
          </p:cNvSpPr>
          <p:nvPr>
            <p:ph type="title"/>
          </p:nvPr>
        </p:nvSpPr>
        <p:spPr>
          <a:xfrm>
            <a:off x="838200" y="161596"/>
            <a:ext cx="10515600" cy="2852737"/>
          </a:xfrm>
        </p:spPr>
        <p:txBody>
          <a:bodyPr/>
          <a:lstStyle/>
          <a:p>
            <a:r>
              <a:rPr lang="en-US" dirty="0">
                <a:solidFill>
                  <a:srgbClr val="0033A0"/>
                </a:solidFill>
              </a:rPr>
              <a:t>Pay attention to what </a:t>
            </a:r>
            <a:r>
              <a:rPr lang="en-US" b="1" dirty="0">
                <a:solidFill>
                  <a:srgbClr val="0033A0"/>
                </a:solidFill>
              </a:rPr>
              <a:t>HAPPENS, </a:t>
            </a:r>
            <a:r>
              <a:rPr lang="en-US" dirty="0">
                <a:solidFill>
                  <a:srgbClr val="0033A0"/>
                </a:solidFill>
              </a:rPr>
              <a:t>not what is </a:t>
            </a:r>
            <a:r>
              <a:rPr lang="en-US" b="1" dirty="0">
                <a:solidFill>
                  <a:srgbClr val="0033A0"/>
                </a:solidFill>
              </a:rPr>
              <a:t>SAID</a:t>
            </a:r>
          </a:p>
        </p:txBody>
      </p:sp>
      <p:pic>
        <p:nvPicPr>
          <p:cNvPr id="5" name="Picture 4">
            <a:extLst>
              <a:ext uri="{FF2B5EF4-FFF2-40B4-BE49-F238E27FC236}">
                <a16:creationId xmlns:a16="http://schemas.microsoft.com/office/drawing/2014/main" id="{CB26D660-2188-A232-F814-34504FECB0B3}"/>
              </a:ext>
            </a:extLst>
          </p:cNvPr>
          <p:cNvPicPr>
            <a:picLocks noChangeAspect="1"/>
          </p:cNvPicPr>
          <p:nvPr/>
        </p:nvPicPr>
        <p:blipFill>
          <a:blip r:embed="rId2"/>
          <a:stretch>
            <a:fillRect/>
          </a:stretch>
        </p:blipFill>
        <p:spPr>
          <a:xfrm>
            <a:off x="1484849" y="3429000"/>
            <a:ext cx="8602275" cy="2962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67564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F8F22-1D28-2F96-827D-9030AC67516F}"/>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BD4427DB-45D4-7DE5-29EF-A0AE3CB34A2C}"/>
              </a:ext>
            </a:extLst>
          </p:cNvPr>
          <p:cNvSpPr txBox="1"/>
          <p:nvPr/>
        </p:nvSpPr>
        <p:spPr>
          <a:xfrm>
            <a:off x="199176" y="0"/>
            <a:ext cx="10316732" cy="1569660"/>
          </a:xfrm>
          <a:prstGeom prst="rect">
            <a:avLst/>
          </a:prstGeom>
          <a:noFill/>
        </p:spPr>
        <p:txBody>
          <a:bodyPr wrap="square" rtlCol="0">
            <a:spAutoFit/>
          </a:bodyPr>
          <a:lstStyle/>
          <a:p>
            <a:pPr algn="ctr"/>
            <a:r>
              <a:rPr lang="en-US" sz="9600" b="1" dirty="0">
                <a:solidFill>
                  <a:srgbClr val="202C8F"/>
                </a:solidFill>
                <a:latin typeface="+mj-lt"/>
                <a:ea typeface="+mj-ea"/>
                <a:cs typeface="+mj-cs"/>
              </a:rPr>
              <a:t>Things to Watch for</a:t>
            </a:r>
            <a:endParaRPr lang="en-US" sz="9600" dirty="0"/>
          </a:p>
        </p:txBody>
      </p:sp>
      <p:sp>
        <p:nvSpPr>
          <p:cNvPr id="3" name="TextBox 2">
            <a:extLst>
              <a:ext uri="{FF2B5EF4-FFF2-40B4-BE49-F238E27FC236}">
                <a16:creationId xmlns:a16="http://schemas.microsoft.com/office/drawing/2014/main" id="{1AFB095D-2475-9379-E868-4B431BDC66CB}"/>
              </a:ext>
            </a:extLst>
          </p:cNvPr>
          <p:cNvSpPr txBox="1"/>
          <p:nvPr/>
        </p:nvSpPr>
        <p:spPr>
          <a:xfrm>
            <a:off x="561315" y="1859340"/>
            <a:ext cx="10738056" cy="3785652"/>
          </a:xfrm>
          <a:prstGeom prst="rect">
            <a:avLst/>
          </a:prstGeom>
          <a:noFill/>
        </p:spPr>
        <p:txBody>
          <a:bodyPr wrap="square" rtlCol="0">
            <a:spAutoFit/>
          </a:bodyPr>
          <a:lstStyle/>
          <a:p>
            <a:pPr marL="914400" indent="-914400">
              <a:buFont typeface="+mj-lt"/>
              <a:buAutoNum type="arabicPeriod"/>
            </a:pPr>
            <a:r>
              <a:rPr lang="en-US" sz="5000" b="1" dirty="0">
                <a:solidFill>
                  <a:srgbClr val="0033A0"/>
                </a:solidFill>
              </a:rPr>
              <a:t>Phrases like: DEI</a:t>
            </a:r>
            <a:r>
              <a:rPr lang="en-US" sz="9600" b="1" u="sng" dirty="0">
                <a:solidFill>
                  <a:srgbClr val="0033A0"/>
                </a:solidFill>
              </a:rPr>
              <a:t>A</a:t>
            </a:r>
            <a:r>
              <a:rPr lang="en-US" sz="4800" b="1" dirty="0">
                <a:solidFill>
                  <a:srgbClr val="0033A0"/>
                </a:solidFill>
              </a:rPr>
              <a:t>, “Immutable characteristics”</a:t>
            </a:r>
          </a:p>
          <a:p>
            <a:pPr marL="914400" indent="-914400">
              <a:buFont typeface="+mj-lt"/>
              <a:buAutoNum type="arabicPeriod"/>
            </a:pPr>
            <a:r>
              <a:rPr lang="en-US" sz="4800" b="1" dirty="0">
                <a:solidFill>
                  <a:srgbClr val="0033A0"/>
                </a:solidFill>
              </a:rPr>
              <a:t>Freezes and Rollbacks</a:t>
            </a:r>
          </a:p>
          <a:p>
            <a:pPr marL="914400" indent="-914400">
              <a:buFont typeface="+mj-lt"/>
              <a:buAutoNum type="arabicPeriod"/>
            </a:pPr>
            <a:r>
              <a:rPr lang="en-US" sz="4800" b="1" dirty="0">
                <a:solidFill>
                  <a:srgbClr val="0033A0"/>
                </a:solidFill>
              </a:rPr>
              <a:t>Appeals to SCOTUS</a:t>
            </a:r>
          </a:p>
        </p:txBody>
      </p:sp>
    </p:spTree>
    <p:extLst>
      <p:ext uri="{BB962C8B-B14F-4D97-AF65-F5344CB8AC3E}">
        <p14:creationId xmlns:p14="http://schemas.microsoft.com/office/powerpoint/2010/main" val="2740695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52E49-F4B3-FBBB-E72D-E365E2AB4BA9}"/>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89F179BB-8EE1-AD40-1538-0B151BC655F8}"/>
              </a:ext>
            </a:extLst>
          </p:cNvPr>
          <p:cNvSpPr txBox="1"/>
          <p:nvPr/>
        </p:nvSpPr>
        <p:spPr>
          <a:xfrm>
            <a:off x="1223418" y="0"/>
            <a:ext cx="9745164" cy="1785104"/>
          </a:xfrm>
          <a:prstGeom prst="rect">
            <a:avLst/>
          </a:prstGeom>
          <a:noFill/>
        </p:spPr>
        <p:txBody>
          <a:bodyPr wrap="square" rtlCol="0">
            <a:spAutoFit/>
          </a:bodyPr>
          <a:lstStyle/>
          <a:p>
            <a:pPr algn="ctr"/>
            <a:r>
              <a:rPr lang="en-US" sz="7000" b="1" kern="1200" dirty="0">
                <a:solidFill>
                  <a:srgbClr val="202C8F"/>
                </a:solidFill>
                <a:latin typeface="+mj-lt"/>
                <a:ea typeface="+mj-ea"/>
                <a:cs typeface="+mj-cs"/>
              </a:rPr>
              <a:t>Executive Orders</a:t>
            </a:r>
          </a:p>
          <a:p>
            <a:pPr algn="ctr"/>
            <a:r>
              <a:rPr lang="en-US" sz="4000" b="1" dirty="0">
                <a:solidFill>
                  <a:srgbClr val="202C8F"/>
                </a:solidFill>
                <a:latin typeface="+mj-lt"/>
                <a:ea typeface="+mj-ea"/>
                <a:cs typeface="+mj-cs"/>
              </a:rPr>
              <a:t>(I/DD Impact)</a:t>
            </a:r>
            <a:endParaRPr lang="en-US" sz="4000" dirty="0"/>
          </a:p>
        </p:txBody>
      </p:sp>
      <p:graphicFrame>
        <p:nvGraphicFramePr>
          <p:cNvPr id="12" name="Table 11">
            <a:extLst>
              <a:ext uri="{FF2B5EF4-FFF2-40B4-BE49-F238E27FC236}">
                <a16:creationId xmlns:a16="http://schemas.microsoft.com/office/drawing/2014/main" id="{D8787F73-E96A-BCFC-8854-6CCE9B28B7FF}"/>
              </a:ext>
            </a:extLst>
          </p:cNvPr>
          <p:cNvGraphicFramePr>
            <a:graphicFrameLocks noGrp="1"/>
          </p:cNvGraphicFramePr>
          <p:nvPr/>
        </p:nvGraphicFramePr>
        <p:xfrm>
          <a:off x="1038275" y="1846858"/>
          <a:ext cx="10115450" cy="4255860"/>
        </p:xfrm>
        <a:graphic>
          <a:graphicData uri="http://schemas.openxmlformats.org/drawingml/2006/table">
            <a:tbl>
              <a:tblPr firstRow="1" bandRow="1">
                <a:tableStyleId>{5C22544A-7EE6-4342-B048-85BDC9FD1C3A}</a:tableStyleId>
              </a:tblPr>
              <a:tblGrid>
                <a:gridCol w="5057725">
                  <a:extLst>
                    <a:ext uri="{9D8B030D-6E8A-4147-A177-3AD203B41FA5}">
                      <a16:colId xmlns:a16="http://schemas.microsoft.com/office/drawing/2014/main" val="3457497692"/>
                    </a:ext>
                  </a:extLst>
                </a:gridCol>
                <a:gridCol w="5057725">
                  <a:extLst>
                    <a:ext uri="{9D8B030D-6E8A-4147-A177-3AD203B41FA5}">
                      <a16:colId xmlns:a16="http://schemas.microsoft.com/office/drawing/2014/main" val="1648341963"/>
                    </a:ext>
                  </a:extLst>
                </a:gridCol>
              </a:tblGrid>
              <a:tr h="421600">
                <a:tc>
                  <a:txBody>
                    <a:bodyPr/>
                    <a:lstStyle/>
                    <a:p>
                      <a:pPr algn="ctr" fontAlgn="ctr"/>
                      <a:r>
                        <a:rPr lang="en-US" sz="1800" b="1" i="0" u="none" strike="noStrike" dirty="0">
                          <a:solidFill>
                            <a:schemeClr val="bg1"/>
                          </a:solidFill>
                          <a:effectLst/>
                          <a:latin typeface="Aptos Narrow" panose="020B0004020202020204" pitchFamily="34" charset="0"/>
                        </a:rPr>
                        <a:t>Title </a:t>
                      </a:r>
                    </a:p>
                  </a:txBody>
                  <a:tcPr marL="7620" marR="7620" marT="7620" marB="0" anchor="ctr"/>
                </a:tc>
                <a:tc>
                  <a:txBody>
                    <a:bodyPr/>
                    <a:lstStyle/>
                    <a:p>
                      <a:pPr algn="ctr" fontAlgn="ctr"/>
                      <a:r>
                        <a:rPr lang="en-US" sz="1800" b="1" i="0" u="none" strike="noStrike" dirty="0">
                          <a:solidFill>
                            <a:schemeClr val="bg1"/>
                          </a:solidFill>
                          <a:effectLst/>
                          <a:latin typeface="Aptos Narrow" panose="020B0004020202020204" pitchFamily="34" charset="0"/>
                        </a:rPr>
                        <a:t>DD Impact</a:t>
                      </a:r>
                    </a:p>
                  </a:txBody>
                  <a:tcPr marL="7620" marR="7620" marT="7620" marB="0" anchor="ctr"/>
                </a:tc>
                <a:extLst>
                  <a:ext uri="{0D108BD9-81ED-4DB2-BD59-A6C34878D82A}">
                    <a16:rowId xmlns:a16="http://schemas.microsoft.com/office/drawing/2014/main" val="513981067"/>
                  </a:ext>
                </a:extLst>
              </a:tr>
              <a:tr h="515050">
                <a:tc>
                  <a:txBody>
                    <a:bodyPr/>
                    <a:lstStyle/>
                    <a:p>
                      <a:pPr algn="l" fontAlgn="ctr"/>
                      <a:r>
                        <a:rPr lang="en-US" sz="1400" b="0" i="0" u="none" strike="noStrike" dirty="0">
                          <a:solidFill>
                            <a:schemeClr val="tx1"/>
                          </a:solidFill>
                          <a:effectLst/>
                          <a:latin typeface="Aptos Narrow" panose="020B0004020202020204" pitchFamily="34" charset="0"/>
                          <a:hlinkClick r:id="rId3">
                            <a:extLst>
                              <a:ext uri="{A12FA001-AC4F-418D-AE19-62706E023703}">
                                <ahyp:hlinkClr xmlns:ahyp="http://schemas.microsoft.com/office/drawing/2018/hyperlinkcolor" val="tx"/>
                              </a:ext>
                            </a:extLst>
                          </a:hlinkClick>
                        </a:rPr>
                        <a:t>Establishing And Implementing The President's "Department Of Government Efficiency"</a:t>
                      </a:r>
                      <a:endParaRPr lang="en-US" sz="1400" b="0" i="0" u="none" strike="noStrike" dirty="0">
                        <a:solidFill>
                          <a:schemeClr val="tx1"/>
                        </a:solidFill>
                        <a:effectLst/>
                        <a:latin typeface="Aptos Narrow" panose="020B0004020202020204" pitchFamily="34" charset="0"/>
                      </a:endParaRPr>
                    </a:p>
                  </a:txBody>
                  <a:tcPr marL="45720" marR="45720" anchor="ctr"/>
                </a:tc>
                <a:tc>
                  <a:txBody>
                    <a:bodyPr/>
                    <a:lstStyle/>
                    <a:p>
                      <a:pPr algn="l" fontAlgn="ctr"/>
                      <a:r>
                        <a:rPr lang="en-US" sz="1400" b="0" i="0" u="none" strike="noStrike" dirty="0">
                          <a:solidFill>
                            <a:srgbClr val="000000"/>
                          </a:solidFill>
                          <a:effectLst/>
                          <a:latin typeface="Aptos Narrow" panose="020B0004020202020204" pitchFamily="34" charset="0"/>
                        </a:rPr>
                        <a:t>**May have** ended Department of Education. If some of those activities aren’t replaced, that’s problematic. But many of the funding can be replaced with Block Grants</a:t>
                      </a:r>
                    </a:p>
                  </a:txBody>
                  <a:tcPr anchor="ctr"/>
                </a:tc>
                <a:extLst>
                  <a:ext uri="{0D108BD9-81ED-4DB2-BD59-A6C34878D82A}">
                    <a16:rowId xmlns:a16="http://schemas.microsoft.com/office/drawing/2014/main" val="2281126828"/>
                  </a:ext>
                </a:extLst>
              </a:tr>
              <a:tr h="515050">
                <a:tc>
                  <a:txBody>
                    <a:bodyPr/>
                    <a:lstStyle/>
                    <a:p>
                      <a:pPr algn="l" fontAlgn="ctr"/>
                      <a:r>
                        <a:rPr lang="en-US" sz="1400" b="0" i="0" u="none" strike="noStrike" dirty="0">
                          <a:solidFill>
                            <a:schemeClr val="tx1"/>
                          </a:solidFill>
                          <a:effectLst/>
                          <a:latin typeface="Aptos Narrow" panose="020B0004020202020204" pitchFamily="34" charset="0"/>
                          <a:hlinkClick r:id="rId4">
                            <a:extLst>
                              <a:ext uri="{A12FA001-AC4F-418D-AE19-62706E023703}">
                                <ahyp:hlinkClr xmlns:ahyp="http://schemas.microsoft.com/office/drawing/2018/hyperlinkcolor" val="tx"/>
                              </a:ext>
                            </a:extLst>
                          </a:hlinkClick>
                        </a:rPr>
                        <a:t>Ending Radical And Wasteful Government DEI Programs And Preferencing</a:t>
                      </a:r>
                      <a:endParaRPr lang="en-US" sz="1400" b="0" i="0" u="none" strike="noStrike" dirty="0">
                        <a:solidFill>
                          <a:schemeClr val="tx1"/>
                        </a:solidFill>
                        <a:effectLst/>
                        <a:latin typeface="Aptos Narrow" panose="020B0004020202020204" pitchFamily="34" charset="0"/>
                      </a:endParaRPr>
                    </a:p>
                  </a:txBody>
                  <a:tcPr marL="45720" marR="45720" anchor="ctr"/>
                </a:tc>
                <a:tc>
                  <a:txBody>
                    <a:bodyPr/>
                    <a:lstStyle/>
                    <a:p>
                      <a:pPr algn="l" fontAlgn="ctr"/>
                      <a:r>
                        <a:rPr lang="en-US" sz="1400" b="0" i="0" u="none" strike="noStrike" dirty="0">
                          <a:solidFill>
                            <a:srgbClr val="000000"/>
                          </a:solidFill>
                          <a:effectLst/>
                          <a:latin typeface="Aptos Narrow" panose="020B0004020202020204" pitchFamily="34" charset="0"/>
                        </a:rPr>
                        <a:t>Ends DEI programs among FEDERAL AGENCIES who've provided DEI training or advance DEI, DEIA, or environmental justice priorities</a:t>
                      </a:r>
                    </a:p>
                  </a:txBody>
                  <a:tcPr anchor="ctr"/>
                </a:tc>
                <a:extLst>
                  <a:ext uri="{0D108BD9-81ED-4DB2-BD59-A6C34878D82A}">
                    <a16:rowId xmlns:a16="http://schemas.microsoft.com/office/drawing/2014/main" val="2201196836"/>
                  </a:ext>
                </a:extLst>
              </a:tr>
              <a:tr h="515050">
                <a:tc>
                  <a:txBody>
                    <a:bodyPr/>
                    <a:lstStyle/>
                    <a:p>
                      <a:pPr algn="l" fontAlgn="ctr"/>
                      <a:r>
                        <a:rPr lang="en-US" sz="1400" b="0" i="0" u="none" strike="noStrike" dirty="0">
                          <a:solidFill>
                            <a:schemeClr val="tx1"/>
                          </a:solidFill>
                          <a:effectLst/>
                          <a:latin typeface="Aptos Narrow" panose="020B0004020202020204" pitchFamily="34" charset="0"/>
                          <a:hlinkClick r:id="rId5">
                            <a:extLst>
                              <a:ext uri="{A12FA001-AC4F-418D-AE19-62706E023703}">
                                <ahyp:hlinkClr xmlns:ahyp="http://schemas.microsoft.com/office/drawing/2018/hyperlinkcolor" val="tx"/>
                              </a:ext>
                            </a:extLst>
                          </a:hlinkClick>
                        </a:rPr>
                        <a:t>Reforming The Federal Hiring Process And Restoring Merit To Government Service</a:t>
                      </a:r>
                      <a:endParaRPr lang="en-US" sz="1400" b="0" i="0" u="none" strike="noStrike" dirty="0">
                        <a:solidFill>
                          <a:schemeClr val="tx1"/>
                        </a:solidFill>
                        <a:effectLst/>
                        <a:latin typeface="Aptos Narrow" panose="020B0004020202020204" pitchFamily="34" charset="0"/>
                      </a:endParaRPr>
                    </a:p>
                  </a:txBody>
                  <a:tcPr marL="45720" marR="45720" anchor="ctr"/>
                </a:tc>
                <a:tc>
                  <a:txBody>
                    <a:bodyPr/>
                    <a:lstStyle/>
                    <a:p>
                      <a:pPr algn="l" fontAlgn="ctr"/>
                      <a:r>
                        <a:rPr lang="en-US" sz="1400" b="0" i="0" u="none" strike="noStrike" dirty="0">
                          <a:solidFill>
                            <a:srgbClr val="000000"/>
                          </a:solidFill>
                          <a:effectLst/>
                          <a:latin typeface="Aptos Narrow" panose="020B0004020202020204" pitchFamily="34" charset="0"/>
                        </a:rPr>
                        <a:t>Changes federal hiring processes to end focus on various groups</a:t>
                      </a:r>
                    </a:p>
                  </a:txBody>
                  <a:tcPr anchor="ctr"/>
                </a:tc>
                <a:extLst>
                  <a:ext uri="{0D108BD9-81ED-4DB2-BD59-A6C34878D82A}">
                    <a16:rowId xmlns:a16="http://schemas.microsoft.com/office/drawing/2014/main" val="3429646175"/>
                  </a:ext>
                </a:extLst>
              </a:tr>
              <a:tr h="515050">
                <a:tc>
                  <a:txBody>
                    <a:bodyPr/>
                    <a:lstStyle/>
                    <a:p>
                      <a:pPr algn="l" fontAlgn="ctr"/>
                      <a:r>
                        <a:rPr lang="en-US" sz="1400" b="0" i="0" u="none" strike="noStrike" dirty="0">
                          <a:solidFill>
                            <a:schemeClr val="tx1"/>
                          </a:solidFill>
                          <a:effectLst/>
                          <a:latin typeface="Aptos Narrow" panose="020B0004020202020204" pitchFamily="34" charset="0"/>
                          <a:hlinkClick r:id="rId6">
                            <a:extLst>
                              <a:ext uri="{A12FA001-AC4F-418D-AE19-62706E023703}">
                                <ahyp:hlinkClr xmlns:ahyp="http://schemas.microsoft.com/office/drawing/2018/hyperlinkcolor" val="tx"/>
                              </a:ext>
                            </a:extLst>
                          </a:hlinkClick>
                        </a:rPr>
                        <a:t>Ending Illegal Discrimination And Restoring Merit-Based Opportunity</a:t>
                      </a:r>
                      <a:endParaRPr lang="en-US" sz="1400" b="0" i="0" u="none" strike="noStrike" dirty="0">
                        <a:solidFill>
                          <a:schemeClr val="tx1"/>
                        </a:solidFill>
                        <a:effectLst/>
                        <a:latin typeface="Aptos Narrow" panose="020B0004020202020204" pitchFamily="34" charset="0"/>
                      </a:endParaRPr>
                    </a:p>
                  </a:txBody>
                  <a:tcPr marL="45720" marR="45720" anchor="ctr"/>
                </a:tc>
                <a:tc>
                  <a:txBody>
                    <a:bodyPr/>
                    <a:lstStyle/>
                    <a:p>
                      <a:pPr algn="l" fontAlgn="ctr"/>
                      <a:r>
                        <a:rPr lang="en-US" sz="1400" b="0" i="0" u="none" strike="noStrike" dirty="0">
                          <a:solidFill>
                            <a:srgbClr val="000000"/>
                          </a:solidFill>
                          <a:effectLst/>
                          <a:latin typeface="Aptos Narrow" panose="020B0004020202020204" pitchFamily="34" charset="0"/>
                        </a:rPr>
                        <a:t>Ends DEI programs in the Federal government and for grantees and contractors. </a:t>
                      </a:r>
                    </a:p>
                  </a:txBody>
                  <a:tcPr anchor="ctr"/>
                </a:tc>
                <a:extLst>
                  <a:ext uri="{0D108BD9-81ED-4DB2-BD59-A6C34878D82A}">
                    <a16:rowId xmlns:a16="http://schemas.microsoft.com/office/drawing/2014/main" val="949116424"/>
                  </a:ext>
                </a:extLst>
              </a:tr>
              <a:tr h="515050">
                <a:tc>
                  <a:txBody>
                    <a:bodyPr/>
                    <a:lstStyle/>
                    <a:p>
                      <a:pPr algn="l" fontAlgn="ctr"/>
                      <a:r>
                        <a:rPr lang="en-US" sz="1400" b="0" i="0" u="none" strike="noStrike" dirty="0">
                          <a:solidFill>
                            <a:schemeClr val="tx1"/>
                          </a:solidFill>
                          <a:effectLst/>
                          <a:latin typeface="Aptos Narrow" panose="020B0004020202020204" pitchFamily="34" charset="0"/>
                          <a:hlinkClick r:id="rId7">
                            <a:extLst>
                              <a:ext uri="{A12FA001-AC4F-418D-AE19-62706E023703}">
                                <ahyp:hlinkClr xmlns:ahyp="http://schemas.microsoft.com/office/drawing/2018/hyperlinkcolor" val="tx"/>
                              </a:ext>
                            </a:extLst>
                          </a:hlinkClick>
                        </a:rPr>
                        <a:t>Immediate Assessment of Aviation Safety</a:t>
                      </a:r>
                      <a:endParaRPr lang="en-US" sz="1400" b="0" i="0" u="none" strike="noStrike" dirty="0">
                        <a:solidFill>
                          <a:schemeClr val="tx1"/>
                        </a:solidFill>
                        <a:effectLst/>
                        <a:latin typeface="Aptos Narrow" panose="020B0004020202020204" pitchFamily="34" charset="0"/>
                      </a:endParaRPr>
                    </a:p>
                  </a:txBody>
                  <a:tcPr marL="45720" marR="45720" anchor="ctr"/>
                </a:tc>
                <a:tc>
                  <a:txBody>
                    <a:bodyPr/>
                    <a:lstStyle/>
                    <a:p>
                      <a:pPr algn="l" fontAlgn="b"/>
                      <a:r>
                        <a:rPr lang="en-US" sz="1400" b="0" i="0" u="none" strike="noStrike" dirty="0">
                          <a:solidFill>
                            <a:srgbClr val="000000"/>
                          </a:solidFill>
                          <a:effectLst/>
                          <a:latin typeface="Aptos Narrow" panose="020B0004020202020204" pitchFamily="34" charset="0"/>
                        </a:rPr>
                        <a:t>Criticizes Biden for recruiting people with I/DD, investigates FAA hiring practices, and replaces unqualified employees</a:t>
                      </a:r>
                    </a:p>
                  </a:txBody>
                  <a:tcPr anchor="ctr"/>
                </a:tc>
                <a:extLst>
                  <a:ext uri="{0D108BD9-81ED-4DB2-BD59-A6C34878D82A}">
                    <a16:rowId xmlns:a16="http://schemas.microsoft.com/office/drawing/2014/main" val="1725273376"/>
                  </a:ext>
                </a:extLst>
              </a:tr>
              <a:tr h="515050">
                <a:tc>
                  <a:txBody>
                    <a:bodyPr/>
                    <a:lstStyle/>
                    <a:p>
                      <a:pPr algn="l" fontAlgn="ctr"/>
                      <a:r>
                        <a:rPr lang="en-US" sz="1400" b="0" i="0" u="none" strike="noStrike" dirty="0">
                          <a:solidFill>
                            <a:schemeClr val="tx1"/>
                          </a:solidFill>
                          <a:effectLst/>
                          <a:latin typeface="Aptos Narrow" panose="020B0004020202020204" pitchFamily="34" charset="0"/>
                          <a:hlinkClick r:id="rId8" tooltip="Protecting Children from Chemical and Surgical Mutilation">
                            <a:extLst>
                              <a:ext uri="{A12FA001-AC4F-418D-AE19-62706E023703}">
                                <ahyp:hlinkClr xmlns:ahyp="http://schemas.microsoft.com/office/drawing/2018/hyperlinkcolor" val="tx"/>
                              </a:ext>
                            </a:extLst>
                          </a:hlinkClick>
                        </a:rPr>
                        <a:t>Protecting Children from Chemical and Surgical Mutilation</a:t>
                      </a:r>
                      <a:endParaRPr lang="en-US" sz="1400" b="0" i="0" u="none" strike="noStrike" dirty="0">
                        <a:solidFill>
                          <a:schemeClr val="tx1"/>
                        </a:solidFill>
                        <a:effectLst/>
                        <a:latin typeface="Aptos Narrow" panose="020B0004020202020204" pitchFamily="34" charset="0"/>
                      </a:endParaRPr>
                    </a:p>
                  </a:txBody>
                  <a:tcPr marL="45720" marR="45720" anchor="ctr"/>
                </a:tc>
                <a:tc>
                  <a:txBody>
                    <a:bodyPr/>
                    <a:lstStyle/>
                    <a:p>
                      <a:pPr algn="l" fontAlgn="ctr"/>
                      <a:r>
                        <a:rPr lang="en-US" sz="1400" b="0" i="0" u="none" strike="noStrike" dirty="0">
                          <a:solidFill>
                            <a:schemeClr val="tx1"/>
                          </a:solidFill>
                          <a:effectLst/>
                          <a:latin typeface="Aptos Narrow" panose="020B0004020202020204" pitchFamily="34" charset="0"/>
                        </a:rPr>
                        <a:t>Expands the process of ending funding for healthcare providers</a:t>
                      </a:r>
                    </a:p>
                  </a:txBody>
                  <a:tcPr anchor="ctr"/>
                </a:tc>
                <a:extLst>
                  <a:ext uri="{0D108BD9-81ED-4DB2-BD59-A6C34878D82A}">
                    <a16:rowId xmlns:a16="http://schemas.microsoft.com/office/drawing/2014/main" val="3211956005"/>
                  </a:ext>
                </a:extLst>
              </a:tr>
              <a:tr h="515050">
                <a:tc>
                  <a:txBody>
                    <a:bodyPr/>
                    <a:lstStyle/>
                    <a:p>
                      <a:pPr algn="l" fontAlgn="b"/>
                      <a:r>
                        <a:rPr lang="en-US" sz="1400" b="0" i="0" u="none" strike="noStrike" dirty="0">
                          <a:solidFill>
                            <a:schemeClr val="tx1"/>
                          </a:solidFill>
                          <a:effectLst/>
                          <a:latin typeface="Aptos Narrow" panose="020B0004020202020204" pitchFamily="34" charset="0"/>
                          <a:hlinkClick r:id="rId9">
                            <a:extLst>
                              <a:ext uri="{A12FA001-AC4F-418D-AE19-62706E023703}">
                                <ahyp:hlinkClr xmlns:ahyp="http://schemas.microsoft.com/office/drawing/2018/hyperlinkcolor" val="tx"/>
                              </a:ext>
                            </a:extLst>
                          </a:hlinkClick>
                        </a:rPr>
                        <a:t>Expanding Educational Freedom and Opportunity for Families</a:t>
                      </a:r>
                      <a:endParaRPr lang="en-US" sz="1400" b="0" i="0" u="none" strike="noStrike" dirty="0">
                        <a:solidFill>
                          <a:schemeClr val="tx1"/>
                        </a:solidFill>
                        <a:effectLst/>
                        <a:latin typeface="Aptos Narrow" panose="020B0004020202020204" pitchFamily="34" charset="0"/>
                      </a:endParaRPr>
                    </a:p>
                  </a:txBody>
                  <a:tcPr marL="45720" marR="45720" anchor="ctr"/>
                </a:tc>
                <a:tc>
                  <a:txBody>
                    <a:bodyPr/>
                    <a:lstStyle/>
                    <a:p>
                      <a:pPr algn="l" fontAlgn="b"/>
                      <a:r>
                        <a:rPr lang="en-US" sz="1400" b="0" i="0" u="none" strike="noStrike" dirty="0">
                          <a:solidFill>
                            <a:srgbClr val="000000"/>
                          </a:solidFill>
                          <a:effectLst/>
                          <a:latin typeface="Aptos Narrow" panose="020B0004020202020204" pitchFamily="34" charset="0"/>
                        </a:rPr>
                        <a:t>Will allow charter schools or vouchers in every state</a:t>
                      </a:r>
                    </a:p>
                  </a:txBody>
                  <a:tcPr anchor="ctr"/>
                </a:tc>
                <a:extLst>
                  <a:ext uri="{0D108BD9-81ED-4DB2-BD59-A6C34878D82A}">
                    <a16:rowId xmlns:a16="http://schemas.microsoft.com/office/drawing/2014/main" val="1592946311"/>
                  </a:ext>
                </a:extLst>
              </a:tr>
            </a:tbl>
          </a:graphicData>
        </a:graphic>
      </p:graphicFrame>
    </p:spTree>
    <p:extLst>
      <p:ext uri="{BB962C8B-B14F-4D97-AF65-F5344CB8AC3E}">
        <p14:creationId xmlns:p14="http://schemas.microsoft.com/office/powerpoint/2010/main" val="3527689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16CA4-EA58-FEAC-458D-1CFD465CDA83}"/>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E90E2B9-5886-B000-D1FA-BEDB825D0186}"/>
              </a:ext>
            </a:extLst>
          </p:cNvPr>
          <p:cNvSpPr txBox="1"/>
          <p:nvPr/>
        </p:nvSpPr>
        <p:spPr>
          <a:xfrm>
            <a:off x="1036713" y="95919"/>
            <a:ext cx="9745164" cy="1785104"/>
          </a:xfrm>
          <a:prstGeom prst="rect">
            <a:avLst/>
          </a:prstGeom>
          <a:noFill/>
        </p:spPr>
        <p:txBody>
          <a:bodyPr wrap="square" rtlCol="0">
            <a:spAutoFit/>
          </a:bodyPr>
          <a:lstStyle/>
          <a:p>
            <a:pPr algn="ctr"/>
            <a:r>
              <a:rPr lang="en-US" sz="7000" b="1" kern="1200" dirty="0">
                <a:solidFill>
                  <a:srgbClr val="202C8F"/>
                </a:solidFill>
                <a:latin typeface="+mj-lt"/>
                <a:ea typeface="+mj-ea"/>
                <a:cs typeface="+mj-cs"/>
              </a:rPr>
              <a:t>Executive </a:t>
            </a:r>
            <a:r>
              <a:rPr lang="en-US" sz="7000" b="1" i="1" kern="1200" dirty="0">
                <a:solidFill>
                  <a:srgbClr val="202C8F"/>
                </a:solidFill>
                <a:latin typeface="+mj-lt"/>
                <a:ea typeface="+mj-ea"/>
                <a:cs typeface="+mj-cs"/>
              </a:rPr>
              <a:t>Memorandum</a:t>
            </a:r>
          </a:p>
          <a:p>
            <a:pPr algn="ctr"/>
            <a:r>
              <a:rPr lang="en-US" sz="4000" b="1" dirty="0">
                <a:solidFill>
                  <a:srgbClr val="202C8F"/>
                </a:solidFill>
                <a:latin typeface="+mj-lt"/>
                <a:ea typeface="+mj-ea"/>
                <a:cs typeface="+mj-cs"/>
              </a:rPr>
              <a:t>(I/DD Impact)</a:t>
            </a:r>
            <a:endParaRPr lang="en-US" sz="4000" dirty="0"/>
          </a:p>
        </p:txBody>
      </p:sp>
      <p:graphicFrame>
        <p:nvGraphicFramePr>
          <p:cNvPr id="13" name="Table 12">
            <a:extLst>
              <a:ext uri="{FF2B5EF4-FFF2-40B4-BE49-F238E27FC236}">
                <a16:creationId xmlns:a16="http://schemas.microsoft.com/office/drawing/2014/main" id="{43E46D1D-C226-CEEF-5AFA-57601DDFEB6D}"/>
              </a:ext>
            </a:extLst>
          </p:cNvPr>
          <p:cNvGraphicFramePr>
            <a:graphicFrameLocks noGrp="1"/>
          </p:cNvGraphicFramePr>
          <p:nvPr/>
        </p:nvGraphicFramePr>
        <p:xfrm>
          <a:off x="597312" y="1889050"/>
          <a:ext cx="10623966" cy="4465320"/>
        </p:xfrm>
        <a:graphic>
          <a:graphicData uri="http://schemas.openxmlformats.org/drawingml/2006/table">
            <a:tbl>
              <a:tblPr firstRow="1" bandRow="1">
                <a:tableStyleId>{5C22544A-7EE6-4342-B048-85BDC9FD1C3A}</a:tableStyleId>
              </a:tblPr>
              <a:tblGrid>
                <a:gridCol w="5311983">
                  <a:extLst>
                    <a:ext uri="{9D8B030D-6E8A-4147-A177-3AD203B41FA5}">
                      <a16:colId xmlns:a16="http://schemas.microsoft.com/office/drawing/2014/main" val="3457497692"/>
                    </a:ext>
                  </a:extLst>
                </a:gridCol>
                <a:gridCol w="5311983">
                  <a:extLst>
                    <a:ext uri="{9D8B030D-6E8A-4147-A177-3AD203B41FA5}">
                      <a16:colId xmlns:a16="http://schemas.microsoft.com/office/drawing/2014/main" val="2408351759"/>
                    </a:ext>
                  </a:extLst>
                </a:gridCol>
              </a:tblGrid>
              <a:tr h="370840">
                <a:tc>
                  <a:txBody>
                    <a:bodyPr/>
                    <a:lstStyle/>
                    <a:p>
                      <a:pPr algn="ctr"/>
                      <a:r>
                        <a:rPr lang="en-US" b="1" dirty="0">
                          <a:solidFill>
                            <a:schemeClr val="bg1"/>
                          </a:solidFill>
                        </a:rPr>
                        <a:t>Title</a:t>
                      </a:r>
                    </a:p>
                  </a:txBody>
                  <a:tcPr/>
                </a:tc>
                <a:tc>
                  <a:txBody>
                    <a:bodyPr/>
                    <a:lstStyle/>
                    <a:p>
                      <a:pPr algn="ctr"/>
                      <a:r>
                        <a:rPr lang="en-US" b="1" u="none" dirty="0">
                          <a:solidFill>
                            <a:schemeClr val="bg1"/>
                          </a:solidFill>
                        </a:rPr>
                        <a:t>DD Impact</a:t>
                      </a:r>
                    </a:p>
                  </a:txBody>
                  <a:tcPr anchor="ctr"/>
                </a:tc>
                <a:extLst>
                  <a:ext uri="{0D108BD9-81ED-4DB2-BD59-A6C34878D82A}">
                    <a16:rowId xmlns:a16="http://schemas.microsoft.com/office/drawing/2014/main" val="513981067"/>
                  </a:ext>
                </a:extLst>
              </a:tr>
              <a:tr h="370840">
                <a:tc>
                  <a:txBody>
                    <a:bodyPr/>
                    <a:lstStyle/>
                    <a:p>
                      <a:pPr algn="l" fontAlgn="ctr"/>
                      <a:r>
                        <a:rPr lang="en-US" sz="1400" b="0" i="0" u="sng" strike="noStrike" dirty="0">
                          <a:solidFill>
                            <a:schemeClr val="tx1"/>
                          </a:solidFill>
                          <a:effectLst/>
                          <a:latin typeface="Aptos Narrow" panose="020B0004020202020204" pitchFamily="34" charset="0"/>
                          <a:hlinkClick r:id="rId3">
                            <a:extLst>
                              <a:ext uri="{A12FA001-AC4F-418D-AE19-62706E023703}">
                                <ahyp:hlinkClr xmlns:ahyp="http://schemas.microsoft.com/office/drawing/2018/hyperlinkcolor" val="tx"/>
                              </a:ext>
                            </a:extLst>
                          </a:hlinkClick>
                        </a:rPr>
                        <a:t>Regulatory Freeze Pending Review</a:t>
                      </a:r>
                      <a:endParaRPr lang="en-US" sz="1400" b="0" i="0" u="sng" strike="noStrike" dirty="0">
                        <a:solidFill>
                          <a:schemeClr val="tx1"/>
                        </a:solidFill>
                        <a:effectLst/>
                        <a:latin typeface="Aptos Narrow" panose="020B0004020202020204" pitchFamily="34" charset="0"/>
                      </a:endParaRPr>
                    </a:p>
                  </a:txBody>
                  <a:tcPr anchor="ctr"/>
                </a:tc>
                <a:tc>
                  <a:txBody>
                    <a:bodyPr/>
                    <a:lstStyle/>
                    <a:p>
                      <a:pPr marL="285750" indent="-285750" algn="l" fontAlgn="ctr">
                        <a:buFont typeface="Arial" panose="020B0604020202020204" pitchFamily="34" charset="0"/>
                        <a:buChar char="•"/>
                      </a:pPr>
                      <a:r>
                        <a:rPr lang="en-US" sz="1400" b="0" i="0" u="none" strike="noStrike" dirty="0">
                          <a:solidFill>
                            <a:schemeClr val="tx1"/>
                          </a:solidFill>
                          <a:effectLst/>
                          <a:latin typeface="Aptos Narrow" panose="020B0004020202020204" pitchFamily="34" charset="0"/>
                        </a:rPr>
                        <a:t>Freezes or postpones all unpublished or not-yet-effective rules</a:t>
                      </a:r>
                    </a:p>
                    <a:p>
                      <a:pPr marL="285750" indent="-285750" algn="l" fontAlgn="ctr">
                        <a:buFont typeface="Arial" panose="020B0604020202020204" pitchFamily="34" charset="0"/>
                        <a:buChar char="•"/>
                      </a:pPr>
                      <a:r>
                        <a:rPr lang="en-US" sz="1400" b="0" i="0" u="none" strike="noStrike" dirty="0">
                          <a:solidFill>
                            <a:schemeClr val="tx1"/>
                          </a:solidFill>
                          <a:effectLst/>
                          <a:latin typeface="Aptos Narrow" panose="020B0004020202020204" pitchFamily="34" charset="0"/>
                        </a:rPr>
                        <a:t>Rules sent to the Federal Register but not yet published must be withdrawn for review, with same emergency exceptions applying.</a:t>
                      </a:r>
                    </a:p>
                    <a:p>
                      <a:pPr marL="285750" indent="-285750" algn="l" fontAlgn="ctr">
                        <a:buFont typeface="Arial" panose="020B0604020202020204" pitchFamily="34" charset="0"/>
                        <a:buChar char="•"/>
                      </a:pPr>
                      <a:r>
                        <a:rPr lang="en-US" sz="1400" b="0" i="0" u="none" strike="noStrike" dirty="0">
                          <a:solidFill>
                            <a:schemeClr val="tx1"/>
                          </a:solidFill>
                          <a:effectLst/>
                          <a:latin typeface="Aptos Narrow" panose="020B0004020202020204" pitchFamily="34" charset="0"/>
                        </a:rPr>
                        <a:t>"Rule" includes traditional rules (5 USC 551(4)), regulatory actions (EO 12866), guidance documents (EO 13891), notices of inquiry, advance notices, and agency statements of general applicability.</a:t>
                      </a:r>
                    </a:p>
                  </a:txBody>
                  <a:tcPr anchor="ctr"/>
                </a:tc>
                <a:extLst>
                  <a:ext uri="{0D108BD9-81ED-4DB2-BD59-A6C34878D82A}">
                    <a16:rowId xmlns:a16="http://schemas.microsoft.com/office/drawing/2014/main" val="2678616113"/>
                  </a:ext>
                </a:extLst>
              </a:tr>
              <a:tr h="370840">
                <a:tc>
                  <a:txBody>
                    <a:bodyPr/>
                    <a:lstStyle/>
                    <a:p>
                      <a:pPr algn="l" fontAlgn="ctr"/>
                      <a:r>
                        <a:rPr lang="en-US" sz="1400" b="0" i="0" u="sng" strike="noStrike">
                          <a:solidFill>
                            <a:schemeClr val="tx1"/>
                          </a:solidFill>
                          <a:effectLst/>
                          <a:latin typeface="Aptos Narrow" panose="020B0004020202020204" pitchFamily="34" charset="0"/>
                          <a:hlinkClick r:id="rId4">
                            <a:extLst>
                              <a:ext uri="{A12FA001-AC4F-418D-AE19-62706E023703}">
                                <ahyp:hlinkClr xmlns:ahyp="http://schemas.microsoft.com/office/drawing/2018/hyperlinkcolor" val="tx"/>
                              </a:ext>
                            </a:extLst>
                          </a:hlinkClick>
                        </a:rPr>
                        <a:t>Restoring Accountability for Career Senior Executives</a:t>
                      </a:r>
                      <a:endParaRPr lang="en-US" sz="1400" b="0" i="0" u="sng" strike="noStrike">
                        <a:solidFill>
                          <a:schemeClr val="tx1"/>
                        </a:solidFill>
                        <a:effectLst/>
                        <a:latin typeface="Aptos Narrow" panose="020B0004020202020204" pitchFamily="34" charset="0"/>
                      </a:endParaRPr>
                    </a:p>
                  </a:txBody>
                  <a:tcPr anchor="ctr"/>
                </a:tc>
                <a:tc>
                  <a:txBody>
                    <a:bodyPr/>
                    <a:lstStyle/>
                    <a:p>
                      <a:pPr marL="171450" indent="-171450" algn="l" fontAlgn="ctr">
                        <a:buFont typeface="Arial" panose="020B0604020202020204" pitchFamily="34" charset="0"/>
                        <a:buChar char="•"/>
                      </a:pPr>
                      <a:r>
                        <a:rPr lang="en-US" sz="1400" b="0" i="0" u="sng" strike="noStrike" dirty="0">
                          <a:solidFill>
                            <a:schemeClr val="tx1"/>
                          </a:solidFill>
                          <a:effectLst/>
                          <a:latin typeface="Aptos Narrow" panose="020B0004020202020204" pitchFamily="34" charset="0"/>
                        </a:rPr>
                        <a:t>Expands the types of Federal employees that the president can fire</a:t>
                      </a:r>
                    </a:p>
                    <a:p>
                      <a:pPr marL="171450" indent="-171450" algn="l" fontAlgn="ctr">
                        <a:buFont typeface="Arial" panose="020B0604020202020204" pitchFamily="34" charset="0"/>
                        <a:buChar char="•"/>
                      </a:pPr>
                      <a:r>
                        <a:rPr lang="en-US" sz="1400" b="0" i="0" u="sng" strike="noStrike" dirty="0">
                          <a:solidFill>
                            <a:schemeClr val="tx1"/>
                          </a:solidFill>
                          <a:effectLst/>
                          <a:latin typeface="Aptos Narrow" panose="020B0004020202020204" pitchFamily="34" charset="0"/>
                        </a:rPr>
                        <a:t>Expands the type of reasons the president can fire Federal employees</a:t>
                      </a:r>
                    </a:p>
                  </a:txBody>
                  <a:tcPr anchor="ctr"/>
                </a:tc>
                <a:extLst>
                  <a:ext uri="{0D108BD9-81ED-4DB2-BD59-A6C34878D82A}">
                    <a16:rowId xmlns:a16="http://schemas.microsoft.com/office/drawing/2014/main" val="2281126828"/>
                  </a:ext>
                </a:extLst>
              </a:tr>
              <a:tr h="370840">
                <a:tc>
                  <a:txBody>
                    <a:bodyPr/>
                    <a:lstStyle/>
                    <a:p>
                      <a:pPr algn="l" fontAlgn="ctr"/>
                      <a:r>
                        <a:rPr lang="en-US" sz="1400" b="0" i="0" u="none" strike="noStrike" dirty="0">
                          <a:solidFill>
                            <a:schemeClr val="tx1"/>
                          </a:solidFill>
                          <a:effectLst/>
                          <a:latin typeface="Aptos Narrow" panose="020B0004020202020204" pitchFamily="34" charset="0"/>
                        </a:rPr>
                        <a:t>Freezing all Federal Financial Assistance and Grants</a:t>
                      </a:r>
                    </a:p>
                  </a:txBody>
                  <a:tcPr anchor="ctr">
                    <a:solidFill>
                      <a:schemeClr val="accent2">
                        <a:lumMod val="40000"/>
                        <a:lumOff val="60000"/>
                      </a:schemeClr>
                    </a:solidFill>
                  </a:tcPr>
                </a:tc>
                <a:tc>
                  <a:txBody>
                    <a:bodyPr/>
                    <a:lstStyle/>
                    <a:p>
                      <a:pPr algn="l" fontAlgn="ctr"/>
                      <a:r>
                        <a:rPr lang="en-US" sz="1400" b="0" i="0" u="none" strike="noStrike" dirty="0">
                          <a:solidFill>
                            <a:schemeClr val="tx1"/>
                          </a:solidFill>
                          <a:effectLst/>
                          <a:latin typeface="Aptos Narrow" panose="020B0004020202020204" pitchFamily="34" charset="0"/>
                        </a:rPr>
                        <a:t>Freezes every Federal financial assistance and grant not providing direct service to people</a:t>
                      </a:r>
                      <a:br>
                        <a:rPr lang="en-US" sz="1400" b="0" i="0" u="none" strike="noStrike" dirty="0">
                          <a:solidFill>
                            <a:schemeClr val="tx1"/>
                          </a:solidFill>
                          <a:effectLst/>
                          <a:latin typeface="Aptos Narrow" panose="020B0004020202020204" pitchFamily="34" charset="0"/>
                        </a:rPr>
                      </a:br>
                      <a:r>
                        <a:rPr lang="en-US" sz="1400" b="0" i="0" u="none" strike="noStrike" dirty="0">
                          <a:solidFill>
                            <a:schemeClr val="tx1"/>
                          </a:solidFill>
                          <a:effectLst/>
                          <a:latin typeface="Aptos Narrow" panose="020B0004020202020204" pitchFamily="34" charset="0"/>
                        </a:rPr>
                        <a:t>Later limited to spending related to DEI, Environmental Justice, or related programs</a:t>
                      </a:r>
                    </a:p>
                  </a:txBody>
                  <a:tcPr anchor="ctr">
                    <a:solidFill>
                      <a:schemeClr val="accent2">
                        <a:lumMod val="40000"/>
                        <a:lumOff val="60000"/>
                      </a:schemeClr>
                    </a:solidFill>
                  </a:tcPr>
                </a:tc>
                <a:extLst>
                  <a:ext uri="{0D108BD9-81ED-4DB2-BD59-A6C34878D82A}">
                    <a16:rowId xmlns:a16="http://schemas.microsoft.com/office/drawing/2014/main" val="2201196836"/>
                  </a:ext>
                </a:extLst>
              </a:tr>
              <a:tr h="370840">
                <a:tc>
                  <a:txBody>
                    <a:bodyPr/>
                    <a:lstStyle/>
                    <a:p>
                      <a:pPr algn="l" fontAlgn="ctr"/>
                      <a:r>
                        <a:rPr lang="en-US" sz="1400" b="0" i="0" u="none" strike="noStrike" dirty="0">
                          <a:solidFill>
                            <a:schemeClr val="tx1"/>
                          </a:solidFill>
                          <a:effectLst/>
                          <a:latin typeface="Aptos Narrow" panose="020B0004020202020204" pitchFamily="34" charset="0"/>
                          <a:hlinkClick r:id="rId5"/>
                        </a:rPr>
                        <a:t>10-To-1 Deregulation Initiative</a:t>
                      </a:r>
                      <a:endParaRPr lang="en-US" sz="1400" b="0" i="0" u="none" strike="noStrike" dirty="0">
                        <a:solidFill>
                          <a:schemeClr val="tx1"/>
                        </a:solidFill>
                        <a:effectLst/>
                        <a:latin typeface="Aptos Narrow" panose="020B0004020202020204" pitchFamily="34" charset="0"/>
                      </a:endParaRPr>
                    </a:p>
                  </a:txBody>
                  <a:tcPr anchor="ctr"/>
                </a:tc>
                <a:tc>
                  <a:txBody>
                    <a:bodyPr/>
                    <a:lstStyle/>
                    <a:p>
                      <a:pPr algn="l" fontAlgn="ctr"/>
                      <a:r>
                        <a:rPr lang="en-US" sz="1400" b="0" i="0" u="none" strike="noStrike" dirty="0">
                          <a:solidFill>
                            <a:schemeClr val="tx1"/>
                          </a:solidFill>
                          <a:effectLst/>
                          <a:latin typeface="Aptos Narrow" panose="020B0004020202020204" pitchFamily="34" charset="0"/>
                        </a:rPr>
                        <a:t>Whenever an agency issues a rule, reg, or guidance, it must cut 10. </a:t>
                      </a:r>
                    </a:p>
                  </a:txBody>
                  <a:tcPr anchor="ctr"/>
                </a:tc>
                <a:extLst>
                  <a:ext uri="{0D108BD9-81ED-4DB2-BD59-A6C34878D82A}">
                    <a16:rowId xmlns:a16="http://schemas.microsoft.com/office/drawing/2014/main" val="2648926251"/>
                  </a:ext>
                </a:extLst>
              </a:tr>
              <a:tr h="370840">
                <a:tc>
                  <a:txBody>
                    <a:bodyPr/>
                    <a:lstStyle/>
                    <a:p>
                      <a:pPr algn="l" fontAlgn="ctr"/>
                      <a:r>
                        <a:rPr lang="en-US" sz="1400" b="1" i="0" u="none" strike="noStrike" dirty="0">
                          <a:solidFill>
                            <a:srgbClr val="000000"/>
                          </a:solidFill>
                          <a:effectLst/>
                          <a:latin typeface="Aptos Narrow" panose="020B0004020202020204" pitchFamily="34" charset="0"/>
                        </a:rPr>
                        <a:t>MEMORANDUM FOR THE HEADS OF EXECUTIVE DEPARTMENTS AND AGENCIES</a:t>
                      </a:r>
                    </a:p>
                  </a:txBody>
                  <a:tcPr anchor="ctr"/>
                </a:tc>
                <a:tc>
                  <a:txBody>
                    <a:bodyPr/>
                    <a:lstStyle/>
                    <a:p>
                      <a:pPr algn="l" fontAlgn="b"/>
                      <a:r>
                        <a:rPr lang="en-US" sz="1100" b="0" i="0" u="none" strike="noStrike" dirty="0">
                          <a:solidFill>
                            <a:srgbClr val="000000"/>
                          </a:solidFill>
                          <a:effectLst/>
                          <a:latin typeface="Aptos Narrow" panose="020B0004020202020204" pitchFamily="34" charset="0"/>
                        </a:rPr>
                        <a:t>Review all funding that agencies provide to NGOs, and align future funding decisions with the Presidents Goals</a:t>
                      </a:r>
                    </a:p>
                  </a:txBody>
                  <a:tcPr anchor="ctr"/>
                </a:tc>
                <a:extLst>
                  <a:ext uri="{0D108BD9-81ED-4DB2-BD59-A6C34878D82A}">
                    <a16:rowId xmlns:a16="http://schemas.microsoft.com/office/drawing/2014/main" val="2513643859"/>
                  </a:ext>
                </a:extLst>
              </a:tr>
              <a:tr h="370840">
                <a:tc>
                  <a:txBody>
                    <a:bodyPr/>
                    <a:lstStyle/>
                    <a:p>
                      <a:pPr algn="l" fontAlgn="ctr"/>
                      <a:endParaRPr lang="en-US" sz="1400" b="1" i="0" u="none" strike="noStrike" dirty="0">
                        <a:solidFill>
                          <a:srgbClr val="000000"/>
                        </a:solidFill>
                        <a:effectLst/>
                        <a:latin typeface="Aptos Narrow" panose="020B0004020202020204" pitchFamily="34" charset="0"/>
                      </a:endParaRPr>
                    </a:p>
                  </a:txBody>
                  <a:tcPr anchor="ctr"/>
                </a:tc>
                <a:tc>
                  <a:txBody>
                    <a:bodyPr/>
                    <a:lstStyle/>
                    <a:p>
                      <a:pPr algn="l" fontAlgn="b"/>
                      <a:endParaRPr lang="en-US" sz="1100" b="0" i="0" u="none" strike="noStrike" dirty="0">
                        <a:solidFill>
                          <a:srgbClr val="000000"/>
                        </a:solidFill>
                        <a:effectLst/>
                        <a:latin typeface="Aptos Narrow" panose="020B0004020202020204" pitchFamily="34" charset="0"/>
                      </a:endParaRPr>
                    </a:p>
                  </a:txBody>
                  <a:tcPr anchor="ctr"/>
                </a:tc>
                <a:extLst>
                  <a:ext uri="{0D108BD9-81ED-4DB2-BD59-A6C34878D82A}">
                    <a16:rowId xmlns:a16="http://schemas.microsoft.com/office/drawing/2014/main" val="3289368041"/>
                  </a:ext>
                </a:extLst>
              </a:tr>
            </a:tbl>
          </a:graphicData>
        </a:graphic>
      </p:graphicFrame>
    </p:spTree>
    <p:extLst>
      <p:ext uri="{BB962C8B-B14F-4D97-AF65-F5344CB8AC3E}">
        <p14:creationId xmlns:p14="http://schemas.microsoft.com/office/powerpoint/2010/main" val="1833379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F1606-8F8E-A346-B708-6530EBD7EE7D}"/>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60637097-51C0-3A46-406B-89C0B63B3450}"/>
              </a:ext>
            </a:extLst>
          </p:cNvPr>
          <p:cNvSpPr txBox="1"/>
          <p:nvPr/>
        </p:nvSpPr>
        <p:spPr>
          <a:xfrm>
            <a:off x="1036713" y="95919"/>
            <a:ext cx="9745164" cy="1785104"/>
          </a:xfrm>
          <a:prstGeom prst="rect">
            <a:avLst/>
          </a:prstGeom>
          <a:noFill/>
        </p:spPr>
        <p:txBody>
          <a:bodyPr wrap="square" rtlCol="0">
            <a:spAutoFit/>
          </a:bodyPr>
          <a:lstStyle/>
          <a:p>
            <a:pPr algn="ctr"/>
            <a:r>
              <a:rPr lang="en-US" sz="7000" b="1" kern="1200" dirty="0">
                <a:solidFill>
                  <a:srgbClr val="202C8F"/>
                </a:solidFill>
                <a:latin typeface="+mj-lt"/>
                <a:ea typeface="+mj-ea"/>
                <a:cs typeface="+mj-cs"/>
              </a:rPr>
              <a:t>Secretarial </a:t>
            </a:r>
            <a:r>
              <a:rPr lang="en-US" sz="7000" b="1" i="1" kern="1200" dirty="0">
                <a:solidFill>
                  <a:srgbClr val="202C8F"/>
                </a:solidFill>
                <a:latin typeface="+mj-lt"/>
                <a:ea typeface="+mj-ea"/>
                <a:cs typeface="+mj-cs"/>
              </a:rPr>
              <a:t>Memoranda</a:t>
            </a:r>
          </a:p>
          <a:p>
            <a:pPr algn="ctr"/>
            <a:r>
              <a:rPr lang="en-US" sz="4000" b="1" dirty="0">
                <a:solidFill>
                  <a:srgbClr val="202C8F"/>
                </a:solidFill>
                <a:latin typeface="+mj-lt"/>
                <a:ea typeface="+mj-ea"/>
                <a:cs typeface="+mj-cs"/>
              </a:rPr>
              <a:t>(I/DD Impact)</a:t>
            </a:r>
            <a:endParaRPr lang="en-US" sz="4000" dirty="0"/>
          </a:p>
        </p:txBody>
      </p:sp>
      <p:graphicFrame>
        <p:nvGraphicFramePr>
          <p:cNvPr id="13" name="Table 12">
            <a:extLst>
              <a:ext uri="{FF2B5EF4-FFF2-40B4-BE49-F238E27FC236}">
                <a16:creationId xmlns:a16="http://schemas.microsoft.com/office/drawing/2014/main" id="{2A61F05B-3F84-EF6C-E4F0-5B5C43518139}"/>
              </a:ext>
            </a:extLst>
          </p:cNvPr>
          <p:cNvGraphicFramePr>
            <a:graphicFrameLocks noGrp="1"/>
          </p:cNvGraphicFramePr>
          <p:nvPr/>
        </p:nvGraphicFramePr>
        <p:xfrm>
          <a:off x="597312" y="1889050"/>
          <a:ext cx="10623966" cy="3022600"/>
        </p:xfrm>
        <a:graphic>
          <a:graphicData uri="http://schemas.openxmlformats.org/drawingml/2006/table">
            <a:tbl>
              <a:tblPr firstRow="1" bandRow="1">
                <a:tableStyleId>{5C22544A-7EE6-4342-B048-85BDC9FD1C3A}</a:tableStyleId>
              </a:tblPr>
              <a:tblGrid>
                <a:gridCol w="5311983">
                  <a:extLst>
                    <a:ext uri="{9D8B030D-6E8A-4147-A177-3AD203B41FA5}">
                      <a16:colId xmlns:a16="http://schemas.microsoft.com/office/drawing/2014/main" val="3457497692"/>
                    </a:ext>
                  </a:extLst>
                </a:gridCol>
                <a:gridCol w="5311983">
                  <a:extLst>
                    <a:ext uri="{9D8B030D-6E8A-4147-A177-3AD203B41FA5}">
                      <a16:colId xmlns:a16="http://schemas.microsoft.com/office/drawing/2014/main" val="2408351759"/>
                    </a:ext>
                  </a:extLst>
                </a:gridCol>
              </a:tblGrid>
              <a:tr h="370840">
                <a:tc>
                  <a:txBody>
                    <a:bodyPr/>
                    <a:lstStyle/>
                    <a:p>
                      <a:pPr algn="ctr"/>
                      <a:r>
                        <a:rPr lang="en-US" b="1" dirty="0">
                          <a:solidFill>
                            <a:schemeClr val="bg1"/>
                          </a:solidFill>
                        </a:rPr>
                        <a:t>Title</a:t>
                      </a:r>
                    </a:p>
                  </a:txBody>
                  <a:tcPr/>
                </a:tc>
                <a:tc>
                  <a:txBody>
                    <a:bodyPr/>
                    <a:lstStyle/>
                    <a:p>
                      <a:pPr algn="ctr"/>
                      <a:r>
                        <a:rPr lang="en-US" b="1" u="none" dirty="0">
                          <a:solidFill>
                            <a:schemeClr val="bg1"/>
                          </a:solidFill>
                        </a:rPr>
                        <a:t>DD Impact</a:t>
                      </a:r>
                    </a:p>
                  </a:txBody>
                  <a:tcPr anchor="ctr"/>
                </a:tc>
                <a:extLst>
                  <a:ext uri="{0D108BD9-81ED-4DB2-BD59-A6C34878D82A}">
                    <a16:rowId xmlns:a16="http://schemas.microsoft.com/office/drawing/2014/main" val="513981067"/>
                  </a:ext>
                </a:extLst>
              </a:tr>
              <a:tr h="370840">
                <a:tc>
                  <a:txBody>
                    <a:bodyPr/>
                    <a:lstStyle/>
                    <a:p>
                      <a:pPr algn="l" fontAlgn="ctr"/>
                      <a:r>
                        <a:rPr lang="en-US" sz="1800" b="1" i="0" u="none" strike="noStrike" dirty="0">
                          <a:solidFill>
                            <a:srgbClr val="000000"/>
                          </a:solidFill>
                          <a:effectLst/>
                          <a:latin typeface="Aptos Narrow" panose="020B0004020202020204" pitchFamily="34" charset="0"/>
                          <a:hlinkClick r:id="rId3"/>
                        </a:rPr>
                        <a:t>OPM Memo: F</a:t>
                      </a:r>
                      <a:r>
                        <a:rPr lang="en-US" dirty="0">
                          <a:hlinkClick r:id="rId3"/>
                        </a:rPr>
                        <a:t>urther Guidance Regarding Ending DEIA Offices, Programs and Initiative</a:t>
                      </a:r>
                      <a:endParaRPr lang="en-US" sz="1800" b="1" i="0" u="none" strike="noStrike" dirty="0">
                        <a:solidFill>
                          <a:srgbClr val="000000"/>
                        </a:solidFill>
                        <a:effectLst/>
                        <a:latin typeface="Aptos Narrow" panose="020B0004020202020204" pitchFamily="34" charset="0"/>
                      </a:endParaRPr>
                    </a:p>
                  </a:txBody>
                  <a:tcPr anchor="ctr"/>
                </a:tc>
                <a:tc>
                  <a:txBody>
                    <a:bodyPr/>
                    <a:lstStyle/>
                    <a:p>
                      <a:pPr algn="l" fontAlgn="b"/>
                      <a:r>
                        <a:rPr lang="en-US" sz="1800" b="0" i="0" u="none" strike="noStrike" dirty="0">
                          <a:solidFill>
                            <a:srgbClr val="000000"/>
                          </a:solidFill>
                          <a:effectLst/>
                          <a:latin typeface="Aptos Narrow" panose="020B0004020202020204" pitchFamily="34" charset="0"/>
                        </a:rPr>
                        <a:t>O</a:t>
                      </a:r>
                      <a:r>
                        <a:rPr lang="en-US" dirty="0"/>
                        <a:t>n 2/5 – OPM issued a memo instructing federal agencies to eliminate DEIA offices, policies, programs, and practices. They are to “retain the minimum number of employees necessary to ensure agency compliance with applicable disability and accessibility laws.”</a:t>
                      </a:r>
                      <a:endParaRPr lang="en-US" sz="1800" b="0" i="0" u="none" strike="noStrike" dirty="0">
                        <a:solidFill>
                          <a:srgbClr val="000000"/>
                        </a:solidFill>
                        <a:effectLst/>
                        <a:latin typeface="Aptos Narrow" panose="020B0004020202020204" pitchFamily="34" charset="0"/>
                      </a:endParaRPr>
                    </a:p>
                  </a:txBody>
                  <a:tcPr anchor="ctr"/>
                </a:tc>
                <a:extLst>
                  <a:ext uri="{0D108BD9-81ED-4DB2-BD59-A6C34878D82A}">
                    <a16:rowId xmlns:a16="http://schemas.microsoft.com/office/drawing/2014/main" val="121372808"/>
                  </a:ext>
                </a:extLst>
              </a:tr>
              <a:tr h="370840">
                <a:tc>
                  <a:txBody>
                    <a:bodyPr/>
                    <a:lstStyle/>
                    <a:p>
                      <a:pPr algn="l" fontAlgn="ctr"/>
                      <a:r>
                        <a:rPr lang="en-US" sz="1800" b="1" i="0" u="none" strike="noStrike" dirty="0">
                          <a:solidFill>
                            <a:srgbClr val="000000"/>
                          </a:solidFill>
                          <a:effectLst/>
                          <a:latin typeface="Aptos Narrow" panose="020B0004020202020204" pitchFamily="34" charset="0"/>
                          <a:hlinkClick r:id="rId4"/>
                        </a:rPr>
                        <a:t>Capping Indirect Cost Rates for NIH Grants</a:t>
                      </a:r>
                      <a:endParaRPr lang="en-US" sz="1800" b="1" i="0" u="none" strike="noStrike" dirty="0">
                        <a:solidFill>
                          <a:srgbClr val="000000"/>
                        </a:solidFill>
                        <a:effectLst/>
                        <a:latin typeface="Aptos Narrow" panose="020B0004020202020204" pitchFamily="34" charset="0"/>
                      </a:endParaRPr>
                    </a:p>
                  </a:txBody>
                  <a:tcPr anchor="ctr"/>
                </a:tc>
                <a:tc>
                  <a:txBody>
                    <a:bodyPr/>
                    <a:lstStyle/>
                    <a:p>
                      <a:pPr algn="l" fontAlgn="b"/>
                      <a:r>
                        <a:rPr lang="en-US" sz="1800" b="0" i="0" u="none" strike="noStrike" dirty="0">
                          <a:solidFill>
                            <a:srgbClr val="000000"/>
                          </a:solidFill>
                          <a:effectLst/>
                          <a:latin typeface="Aptos Narrow" panose="020B0004020202020204" pitchFamily="34" charset="0"/>
                        </a:rPr>
                        <a:t>Unsure, but may lead to institutions like University of Kentucky receiving up to $80 million less in annual funding</a:t>
                      </a:r>
                    </a:p>
                  </a:txBody>
                  <a:tcPr anchor="ctr"/>
                </a:tc>
                <a:extLst>
                  <a:ext uri="{0D108BD9-81ED-4DB2-BD59-A6C34878D82A}">
                    <a16:rowId xmlns:a16="http://schemas.microsoft.com/office/drawing/2014/main" val="3289368041"/>
                  </a:ext>
                </a:extLst>
              </a:tr>
            </a:tbl>
          </a:graphicData>
        </a:graphic>
      </p:graphicFrame>
    </p:spTree>
    <p:extLst>
      <p:ext uri="{BB962C8B-B14F-4D97-AF65-F5344CB8AC3E}">
        <p14:creationId xmlns:p14="http://schemas.microsoft.com/office/powerpoint/2010/main" val="25775811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061BA618EFB04B949C2AC002E0010F" ma:contentTypeVersion="2" ma:contentTypeDescription="Create a new document." ma:contentTypeScope="" ma:versionID="59a6f21469c5316916ac3de348660628">
  <xsd:schema xmlns:xsd="http://www.w3.org/2001/XMLSchema" xmlns:xs="http://www.w3.org/2001/XMLSchema" xmlns:p="http://schemas.microsoft.com/office/2006/metadata/properties" xmlns:ns1="http://schemas.microsoft.com/sharepoint/v3" xmlns:ns2="f5996976-4d39-4cad-a414-8b6000218c89" targetNamespace="http://schemas.microsoft.com/office/2006/metadata/properties" ma:root="true" ma:fieldsID="df778d40b377153e087ff9aa402ba796" ns1:_="" ns2:_="">
    <xsd:import namespace="http://schemas.microsoft.com/sharepoint/v3"/>
    <xsd:import namespace="f5996976-4d39-4cad-a414-8b6000218c89"/>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5996976-4d39-4cad-a414-8b6000218c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E475F0F-798E-411B-9822-37666BF6CE61}"/>
</file>

<file path=customXml/itemProps2.xml><?xml version="1.0" encoding="utf-8"?>
<ds:datastoreItem xmlns:ds="http://schemas.openxmlformats.org/officeDocument/2006/customXml" ds:itemID="{21FE72AB-2BF4-4ED3-806F-B40D866A299B}"/>
</file>

<file path=customXml/itemProps3.xml><?xml version="1.0" encoding="utf-8"?>
<ds:datastoreItem xmlns:ds="http://schemas.openxmlformats.org/officeDocument/2006/customXml" ds:itemID="{4D6B5C71-8392-4B92-9461-D950689A8472}"/>
</file>

<file path=docProps/app.xml><?xml version="1.0" encoding="utf-8"?>
<Properties xmlns="http://schemas.openxmlformats.org/officeDocument/2006/extended-properties" xmlns:vt="http://schemas.openxmlformats.org/officeDocument/2006/docPropsVTypes">
  <TotalTime>0</TotalTime>
  <Words>6718</Words>
  <Application>Microsoft Office PowerPoint</Application>
  <PresentationFormat>Widescreen</PresentationFormat>
  <Paragraphs>344</Paragraphs>
  <Slides>30</Slides>
  <Notes>19</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2" baseType="lpstr">
      <vt:lpstr>Aptos</vt:lpstr>
      <vt:lpstr>Aptos Display</vt:lpstr>
      <vt:lpstr>Aptos Narrow</vt:lpstr>
      <vt:lpstr>Arial</vt:lpstr>
      <vt:lpstr>Arial Nova</vt:lpstr>
      <vt:lpstr>CIDFont+F1</vt:lpstr>
      <vt:lpstr>CIDFont+F4</vt:lpstr>
      <vt:lpstr>CIDFont+F5</vt:lpstr>
      <vt:lpstr>CIDFont+F6</vt:lpstr>
      <vt:lpstr>Newsreader</vt:lpstr>
      <vt:lpstr>Office Theme</vt:lpstr>
      <vt:lpstr>Worksheet</vt:lpstr>
      <vt:lpstr>PowerPoint Presentation</vt:lpstr>
      <vt:lpstr>PowerPoint Presentation</vt:lpstr>
      <vt:lpstr>PowerPoint Presentation</vt:lpstr>
      <vt:lpstr>PowerPoint Presentation</vt:lpstr>
      <vt:lpstr>Pay attention to what HAPPENS, not what is SAID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Jeter, Justin (DD Council)</dc:creator>
  <cp:lastModifiedBy>Jeter, Justin (DD Council)</cp:lastModifiedBy>
  <cp:revision>1</cp:revision>
  <dcterms:created xsi:type="dcterms:W3CDTF">2025-02-15T15:16:57Z</dcterms:created>
  <dcterms:modified xsi:type="dcterms:W3CDTF">2025-02-15T15:17:15Z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0x01010024061BA618EFB04B949C2AC002E0010F</vt:lpwstr>
  </property>
</Properties>
</file>